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84" r:id="rId4"/>
    <p:sldId id="285" r:id="rId5"/>
    <p:sldId id="270" r:id="rId6"/>
    <p:sldId id="265" r:id="rId7"/>
    <p:sldId id="266" r:id="rId8"/>
    <p:sldId id="271" r:id="rId9"/>
    <p:sldId id="272" r:id="rId10"/>
    <p:sldId id="273" r:id="rId11"/>
    <p:sldId id="274" r:id="rId12"/>
    <p:sldId id="282" r:id="rId13"/>
    <p:sldId id="275" r:id="rId14"/>
    <p:sldId id="280" r:id="rId15"/>
    <p:sldId id="277" r:id="rId16"/>
    <p:sldId id="259" r:id="rId17"/>
    <p:sldId id="276" r:id="rId18"/>
    <p:sldId id="278" r:id="rId19"/>
    <p:sldId id="279" r:id="rId20"/>
    <p:sldId id="264" r:id="rId21"/>
    <p:sldId id="260" r:id="rId22"/>
    <p:sldId id="261" r:id="rId23"/>
    <p:sldId id="286" r:id="rId24"/>
    <p:sldId id="287" r:id="rId25"/>
    <p:sldId id="289" r:id="rId26"/>
    <p:sldId id="290" r:id="rId27"/>
    <p:sldId id="262" r:id="rId28"/>
    <p:sldId id="288" r:id="rId29"/>
    <p:sldId id="263" r:id="rId30"/>
    <p:sldId id="283" r:id="rId3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8" autoAdjust="0"/>
    <p:restoredTop sz="83333" autoAdjust="0"/>
  </p:normalViewPr>
  <p:slideViewPr>
    <p:cSldViewPr>
      <p:cViewPr>
        <p:scale>
          <a:sx n="80" d="100"/>
          <a:sy n="80" d="100"/>
        </p:scale>
        <p:origin x="-70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45E0194-F924-488C-9EBB-D30C5508B2D4}" type="datetimeFigureOut">
              <a:rPr lang="fr-FR"/>
              <a:pPr>
                <a:defRPr/>
              </a:pPr>
              <a:t>28/07/2011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137D866-C968-4D7B-945B-2DD9CF4E12D7}"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61C9BAD-BC37-4BAD-926F-7471A68B5C13}" type="datetimeFigureOut">
              <a:rPr lang="fr-FR"/>
              <a:pPr>
                <a:defRPr/>
              </a:pPr>
              <a:t>28/07/2011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56FA27A-D101-44CD-A963-8D94A2A57FB9}"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Alexander_Pope" TargetMode="External"/><Relationship Id="rId3" Type="http://schemas.openxmlformats.org/officeDocument/2006/relationships/hyperlink" Target="http://en.wikipedia.org/wiki/English_people" TargetMode="External"/><Relationship Id="rId7" Type="http://schemas.openxmlformats.org/officeDocument/2006/relationships/hyperlink" Target="http://en.wikipedia.org/wiki/Sir_John_Suckling"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en.wikipedia.org/wiki/Fathers_of_the_Church" TargetMode="External"/><Relationship Id="rId5" Type="http://schemas.openxmlformats.org/officeDocument/2006/relationships/hyperlink" Target="http://en.wikipedia.org/wiki/Emblem_book" TargetMode="External"/><Relationship Id="rId4" Type="http://schemas.openxmlformats.org/officeDocument/2006/relationships/hyperlink" Target="http://en.wikipedia.org/wiki/Poe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en.wikipedia.org/wiki/Death"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en.wikipedia.org/wiki/Altar" TargetMode="External"/><Relationship Id="rId3" Type="http://schemas.openxmlformats.org/officeDocument/2006/relationships/hyperlink" Target="http://bible.cc/philippians/2-3.htm" TargetMode="External"/><Relationship Id="rId7" Type="http://schemas.openxmlformats.org/officeDocument/2006/relationships/hyperlink" Target="http://en.wikipedia.org/wiki/Charity_(virtu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en.wikipedia.org/wiki/Offerings" TargetMode="External"/><Relationship Id="rId5" Type="http://schemas.openxmlformats.org/officeDocument/2006/relationships/hyperlink" Target="http://en.wikipedia.org/wiki/Tithe" TargetMode="External"/><Relationship Id="rId4" Type="http://schemas.openxmlformats.org/officeDocument/2006/relationships/hyperlink" Target="http://www.merriam-webster.com/dictionary/vainglory" TargetMode="External"/><Relationship Id="rId9" Type="http://schemas.openxmlformats.org/officeDocument/2006/relationships/hyperlink" Target="http://bibref.hebtools.com/?book=%20Matthew&amp;verse=6:1&amp;src=!"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http://www.quotationpark.com/topics/vain-glory.html</a:t>
            </a:r>
          </a:p>
          <a:p>
            <a:pPr eaLnBrk="1" hangingPunct="1">
              <a:spcBef>
                <a:spcPct val="0"/>
              </a:spcBef>
            </a:pPr>
            <a:r>
              <a:rPr lang="fr-FR" smtClean="0"/>
              <a:t>Isabelle</a:t>
            </a:r>
          </a:p>
          <a:p>
            <a:pPr eaLnBrk="1" hangingPunct="1">
              <a:spcBef>
                <a:spcPct val="0"/>
              </a:spcBef>
            </a:pPr>
            <a:endParaRPr lang="fr-FR" smtClean="0"/>
          </a:p>
          <a:p>
            <a:pPr eaLnBrk="1" hangingPunct="1">
              <a:spcBef>
                <a:spcPct val="0"/>
              </a:spcBef>
            </a:pPr>
            <a:r>
              <a:rPr lang="en-US" i="1" smtClean="0"/>
              <a:t>Kenodoxia</a:t>
            </a:r>
            <a:r>
              <a:rPr lang="en-US" smtClean="0"/>
              <a:t>, the first part means emptying, the second: opinion, fame </a:t>
            </a:r>
          </a:p>
          <a:p>
            <a:pPr eaLnBrk="1" hangingPunct="1">
              <a:spcBef>
                <a:spcPct val="0"/>
              </a:spcBef>
            </a:pPr>
            <a:endParaRPr lang="fr-FR" smtClean="0"/>
          </a:p>
          <a:p>
            <a:pPr eaLnBrk="1" hangingPunct="1">
              <a:spcBef>
                <a:spcPct val="0"/>
              </a:spcBef>
            </a:pPr>
            <a:r>
              <a:rPr lang="en-CA" b="1" smtClean="0"/>
              <a:t>Francis Quarles</a:t>
            </a:r>
            <a:r>
              <a:rPr lang="en-CA" smtClean="0"/>
              <a:t> (8 May 1592 – 8 September 1644) was an </a:t>
            </a:r>
            <a:r>
              <a:rPr lang="en-CA" smtClean="0">
                <a:hlinkClick r:id="rId3" action="ppaction://hlinkfile" tooltip="English people"/>
              </a:rPr>
              <a:t>English</a:t>
            </a:r>
            <a:r>
              <a:rPr lang="en-CA" smtClean="0"/>
              <a:t> </a:t>
            </a:r>
            <a:r>
              <a:rPr lang="en-CA" smtClean="0">
                <a:hlinkClick r:id="rId4" action="ppaction://hlinkfile" tooltip="Poet"/>
              </a:rPr>
              <a:t>poet</a:t>
            </a:r>
            <a:r>
              <a:rPr lang="en-CA" smtClean="0"/>
              <a:t> most famous for his </a:t>
            </a:r>
            <a:r>
              <a:rPr lang="en-CA" smtClean="0">
                <a:hlinkClick r:id="rId5" action="ppaction://hlinkfile" tooltip="Emblem book"/>
              </a:rPr>
              <a:t>Emblem book</a:t>
            </a:r>
            <a:r>
              <a:rPr lang="en-CA" smtClean="0"/>
              <a:t> aptly entitled </a:t>
            </a:r>
            <a:r>
              <a:rPr lang="en-CA" i="1" smtClean="0"/>
              <a:t>Emblems</a:t>
            </a:r>
            <a:r>
              <a:rPr lang="en-CA" smtClean="0"/>
              <a:t>.</a:t>
            </a:r>
          </a:p>
          <a:p>
            <a:pPr eaLnBrk="1" hangingPunct="1">
              <a:spcBef>
                <a:spcPct val="0"/>
              </a:spcBef>
            </a:pPr>
            <a:r>
              <a:rPr lang="en-CA" smtClean="0"/>
              <a:t>Each "emblem" consists of a paraphrase from a passage of Scripture, expressed in ornate and metaphorical language, followed by passages from the </a:t>
            </a:r>
            <a:r>
              <a:rPr lang="en-CA" smtClean="0">
                <a:hlinkClick r:id="rId6" action="ppaction://hlinkfile" tooltip="Fathers of the Church"/>
              </a:rPr>
              <a:t>Christian</a:t>
            </a:r>
            <a:r>
              <a:rPr lang="en-CA" smtClean="0"/>
              <a:t> Fathers, and concluding with an epigram of four lines.</a:t>
            </a:r>
          </a:p>
          <a:p>
            <a:pPr eaLnBrk="1" hangingPunct="1">
              <a:spcBef>
                <a:spcPct val="0"/>
              </a:spcBef>
            </a:pPr>
            <a:r>
              <a:rPr lang="en-CA" smtClean="0"/>
              <a:t>The Emblems was immensely popular with the common people, but the critics of the 17th and 18th centuries had no mercy on Quarles. </a:t>
            </a:r>
            <a:r>
              <a:rPr lang="en-CA" smtClean="0">
                <a:hlinkClick r:id="rId7" action="ppaction://hlinkfile" tooltip="Sir John Suckling"/>
              </a:rPr>
              <a:t>Sir John Suckling</a:t>
            </a:r>
            <a:r>
              <a:rPr lang="en-CA" smtClean="0"/>
              <a:t> in his </a:t>
            </a:r>
            <a:r>
              <a:rPr lang="en-CA" i="1" smtClean="0"/>
              <a:t>Sessions of the Poets</a:t>
            </a:r>
            <a:r>
              <a:rPr lang="en-CA" smtClean="0"/>
              <a:t> disrespectfully alluded to him as he "that makes God speak so big in's poetry." </a:t>
            </a:r>
            <a:r>
              <a:rPr lang="en-CA" smtClean="0">
                <a:hlinkClick r:id="rId8" action="ppaction://hlinkfile" tooltip="Alexander Pope"/>
              </a:rPr>
              <a:t>Pope</a:t>
            </a:r>
            <a:r>
              <a:rPr lang="en-CA" smtClean="0"/>
              <a:t> in the </a:t>
            </a:r>
            <a:r>
              <a:rPr lang="en-CA" i="1" smtClean="0"/>
              <a:t>Dunciad</a:t>
            </a:r>
            <a:r>
              <a:rPr lang="en-CA" smtClean="0"/>
              <a:t> spoke of the Emblems, "Where the pictures for the page atone And Quarles is saved by beauties not his own."</a:t>
            </a:r>
          </a:p>
          <a:p>
            <a:pPr eaLnBrk="1" hangingPunct="1">
              <a:spcBef>
                <a:spcPct val="0"/>
              </a:spcBef>
            </a:pPr>
            <a:endParaRPr lang="fr-FR" smtClean="0"/>
          </a:p>
        </p:txBody>
      </p:sp>
      <p:sp>
        <p:nvSpPr>
          <p:cNvPr id="1638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476C7-F395-4580-8ACB-D14CD85C272E}" type="slidenum">
              <a:rPr lang="fr-FR"/>
              <a:pPr fontAlgn="base">
                <a:spcBef>
                  <a:spcPct val="0"/>
                </a:spcBef>
                <a:spcAft>
                  <a:spcPct val="0"/>
                </a:spcAft>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481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p:txBody>
      </p:sp>
      <p:sp>
        <p:nvSpPr>
          <p:cNvPr id="3277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95B847-DA03-4ACF-9B9E-B415C12FA97F}" type="slidenum">
              <a:rPr lang="fr-FR"/>
              <a:pPr fontAlgn="base">
                <a:spcBef>
                  <a:spcPct val="0"/>
                </a:spcBef>
                <a:spcAft>
                  <a:spcPct val="0"/>
                </a:spcAft>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fr-FR" smtClean="0"/>
              <a:t>Apatheia: without passion, interior simplicity, spiritual freedon, purity of heart</a:t>
            </a:r>
          </a:p>
          <a:p>
            <a:pPr eaLnBrk="1" hangingPunct="1">
              <a:spcBef>
                <a:spcPct val="0"/>
              </a:spcBef>
            </a:pPr>
            <a:endParaRPr lang="fr-FR" smtClean="0"/>
          </a:p>
          <a:p>
            <a:pPr eaLnBrk="1" hangingPunct="1">
              <a:spcBef>
                <a:spcPct val="0"/>
              </a:spcBef>
            </a:pPr>
            <a:r>
              <a:rPr lang="en-CA" smtClean="0"/>
              <a:t>Vainglory and lust cannot coexist. The shame and dishonor of the latter preclude the self-interest of the former.</a:t>
            </a:r>
            <a:br>
              <a:rPr lang="en-CA" smtClean="0"/>
            </a:br>
            <a:r>
              <a:rPr lang="en-CA" smtClean="0"/>
              <a:t/>
            </a:r>
            <a:br>
              <a:rPr lang="en-CA" smtClean="0"/>
            </a:br>
            <a:endParaRPr lang="fr-FR" smtClean="0"/>
          </a:p>
          <a:p>
            <a:pPr eaLnBrk="1" hangingPunct="1">
              <a:spcBef>
                <a:spcPct val="0"/>
              </a:spcBef>
            </a:pPr>
            <a:endParaRPr lang="fr-FR" smtClean="0"/>
          </a:p>
          <a:p>
            <a:pPr eaLnBrk="1" hangingPunct="1">
              <a:spcBef>
                <a:spcPct val="0"/>
              </a:spcBef>
            </a:pPr>
            <a:r>
              <a:rPr lang="fr-FR" smtClean="0"/>
              <a:t>Beseech  </a:t>
            </a:r>
            <a:r>
              <a:rPr lang="en-CA" b="1" i="1" smtClean="0"/>
              <a:t>·</a:t>
            </a:r>
            <a:r>
              <a:rPr lang="en-CA" smtClean="0"/>
              <a:t>Ask (someone) urgently and fervently to do something; implore</a:t>
            </a:r>
          </a:p>
          <a:p>
            <a:pPr eaLnBrk="1" hangingPunct="1">
              <a:spcBef>
                <a:spcPct val="0"/>
              </a:spcBef>
            </a:pPr>
            <a:endParaRPr lang="en-CA" smtClean="0"/>
          </a:p>
          <a:p>
            <a:pPr eaLnBrk="1" hangingPunct="1">
              <a:spcBef>
                <a:spcPct val="0"/>
              </a:spcBef>
            </a:pPr>
            <a:r>
              <a:rPr lang="en-CA" smtClean="0"/>
              <a:t>The best and the only true correction of these faults (vainglory) is humility.  This virtue consists of estimating ourselves according to truth…. To take the palce we ought to take in the sight of God and man; </a:t>
            </a:r>
          </a:p>
          <a:p>
            <a:pPr eaLnBrk="1" hangingPunct="1">
              <a:spcBef>
                <a:spcPct val="0"/>
              </a:spcBef>
            </a:pPr>
            <a:endParaRPr lang="fr-FR" smtClean="0"/>
          </a:p>
        </p:txBody>
      </p:sp>
      <p:sp>
        <p:nvSpPr>
          <p:cNvPr id="3481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722BF7-B37E-4C1A-B15C-3D67C9EB7FDB}" type="slidenum">
              <a:rPr lang="fr-FR"/>
              <a:pPr fontAlgn="base">
                <a:spcBef>
                  <a:spcPct val="0"/>
                </a:spcBef>
                <a:spcAft>
                  <a:spcPct val="0"/>
                </a:spcAft>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p:txBody>
      </p:sp>
      <p:sp>
        <p:nvSpPr>
          <p:cNvPr id="3686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74E31E-E319-49AB-8FA3-641ED0BC7CA1}" type="slidenum">
              <a:rPr lang="fr-FR"/>
              <a:pPr fontAlgn="base">
                <a:spcBef>
                  <a:spcPct val="0"/>
                </a:spcBef>
                <a:spcAft>
                  <a:spcPct val="0"/>
                </a:spcAft>
                <a:defRPr/>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p:txBody>
      </p:sp>
      <p:sp>
        <p:nvSpPr>
          <p:cNvPr id="3891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052FB6-35D6-414C-8FA5-2428AD05A2BA}" type="slidenum">
              <a:rPr lang="fr-FR"/>
              <a:pPr fontAlgn="base">
                <a:spcBef>
                  <a:spcPct val="0"/>
                </a:spcBef>
                <a:spcAft>
                  <a:spcPct val="0"/>
                </a:spcAft>
                <a:defRPr/>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p:txBody>
      </p:sp>
      <p:sp>
        <p:nvSpPr>
          <p:cNvPr id="430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26DF13-26C7-40DF-B32A-E690C8217379}" type="slidenum">
              <a:rPr lang="fr-FR"/>
              <a:pPr fontAlgn="base">
                <a:spcBef>
                  <a:spcPct val="0"/>
                </a:spcBef>
                <a:spcAft>
                  <a:spcPct val="0"/>
                </a:spcAft>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fr-FR" smtClean="0"/>
              <a:t>Observations on human behavior are still valid today, </a:t>
            </a:r>
          </a:p>
          <a:p>
            <a:pPr eaLnBrk="1" hangingPunct="1">
              <a:spcBef>
                <a:spcPct val="0"/>
              </a:spcBef>
            </a:pPr>
            <a:endParaRPr lang="fr-FR" smtClean="0"/>
          </a:p>
          <a:p>
            <a:pPr eaLnBrk="1" hangingPunct="1">
              <a:spcBef>
                <a:spcPct val="0"/>
              </a:spcBef>
            </a:pPr>
            <a:r>
              <a:rPr lang="fr-FR" smtClean="0"/>
              <a:t>Demons are still around to tempt us</a:t>
            </a:r>
          </a:p>
          <a:p>
            <a:pPr eaLnBrk="1" hangingPunct="1">
              <a:spcBef>
                <a:spcPct val="0"/>
              </a:spcBef>
            </a:pPr>
            <a:endParaRPr lang="fr-FR" smtClean="0"/>
          </a:p>
          <a:p>
            <a:pPr eaLnBrk="1" hangingPunct="1">
              <a:spcBef>
                <a:spcPct val="0"/>
              </a:spcBef>
            </a:pPr>
            <a:r>
              <a:rPr lang="fr-FR" smtClean="0"/>
              <a:t>Today we constantly see people’s actions being influenced by evil tempting thoughts. Look at how sexuality is portrayed, people are almost encouraged that they should go get something whenever they want. Popularity of one night stands, in my generation it isn’t even taboo anymore. </a:t>
            </a:r>
          </a:p>
          <a:p>
            <a:pPr eaLnBrk="1" hangingPunct="1">
              <a:spcBef>
                <a:spcPct val="0"/>
              </a:spcBef>
            </a:pPr>
            <a:endParaRPr lang="fr-FR" smtClean="0"/>
          </a:p>
          <a:p>
            <a:pPr eaLnBrk="1" hangingPunct="1">
              <a:spcBef>
                <a:spcPct val="0"/>
              </a:spcBef>
            </a:pPr>
            <a:r>
              <a:rPr lang="fr-FR" smtClean="0"/>
              <a:t>Examples of VAINGLORY:</a:t>
            </a:r>
          </a:p>
          <a:p>
            <a:pPr eaLnBrk="1" hangingPunct="1">
              <a:spcBef>
                <a:spcPct val="0"/>
              </a:spcBef>
            </a:pPr>
            <a:endParaRPr lang="fr-FR" smtClean="0"/>
          </a:p>
          <a:p>
            <a:pPr eaLnBrk="1" hangingPunct="1">
              <a:spcBef>
                <a:spcPct val="0"/>
              </a:spcBef>
            </a:pPr>
            <a:r>
              <a:rPr lang="fr-FR" smtClean="0"/>
              <a:t>Buying expensive clothes, shoes, or fake handbags, etc. Coach.  We want to impress others with our designer clothes!</a:t>
            </a:r>
          </a:p>
          <a:p>
            <a:pPr eaLnBrk="1" hangingPunct="1">
              <a:spcBef>
                <a:spcPct val="0"/>
              </a:spcBef>
            </a:pPr>
            <a:endParaRPr lang="fr-FR" smtClean="0"/>
          </a:p>
          <a:p>
            <a:pPr eaLnBrk="1" hangingPunct="1">
              <a:spcBef>
                <a:spcPct val="0"/>
              </a:spcBef>
            </a:pPr>
            <a:r>
              <a:rPr lang="fr-FR" smtClean="0"/>
              <a:t>Celebrities are made to appear like Godlike, they are idolized.  They speak about their wonderful life, how everything is beautiful…   We want their life, often we do get reminded through some scandal or another that they are not real… they are empty</a:t>
            </a:r>
          </a:p>
          <a:p>
            <a:pPr eaLnBrk="1" hangingPunct="1">
              <a:spcBef>
                <a:spcPct val="0"/>
              </a:spcBef>
            </a:pPr>
            <a:endParaRPr lang="fr-FR" smtClean="0"/>
          </a:p>
          <a:p>
            <a:pPr eaLnBrk="1" hangingPunct="1">
              <a:spcBef>
                <a:spcPct val="0"/>
              </a:spcBef>
            </a:pPr>
            <a:r>
              <a:rPr lang="fr-FR" smtClean="0"/>
              <a:t>Society – Workplace encourage vainglory… awards, recognition in front of peers…</a:t>
            </a:r>
          </a:p>
        </p:txBody>
      </p:sp>
      <p:sp>
        <p:nvSpPr>
          <p:cNvPr id="4505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0BF2FC-02A0-4D5B-AF86-EB4458F2A8C9}" type="slidenum">
              <a:rPr lang="fr-FR"/>
              <a:pPr fontAlgn="base">
                <a:spcBef>
                  <a:spcPct val="0"/>
                </a:spcBef>
                <a:spcAft>
                  <a:spcPct val="0"/>
                </a:spcAft>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71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endParaRPr lang="fr-FR" smtClean="0"/>
          </a:p>
          <a:p>
            <a:pPr eaLnBrk="1" hangingPunct="1">
              <a:spcBef>
                <a:spcPct val="0"/>
              </a:spcBef>
            </a:pPr>
            <a:r>
              <a:rPr lang="fr-FR" smtClean="0"/>
              <a:t>Are we doing the right thing for the right reasons?</a:t>
            </a:r>
          </a:p>
          <a:p>
            <a:pPr eaLnBrk="1" hangingPunct="1">
              <a:spcBef>
                <a:spcPct val="0"/>
              </a:spcBef>
            </a:pPr>
            <a:endParaRPr lang="fr-FR" smtClean="0"/>
          </a:p>
          <a:p>
            <a:pPr eaLnBrk="1" hangingPunct="1">
              <a:spcBef>
                <a:spcPct val="0"/>
              </a:spcBef>
            </a:pPr>
            <a:r>
              <a:rPr lang="fr-FR" smtClean="0"/>
              <a:t>Become totally fake…</a:t>
            </a:r>
          </a:p>
        </p:txBody>
      </p:sp>
      <p:sp>
        <p:nvSpPr>
          <p:cNvPr id="4710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0B85E8-B1AA-431C-9FBB-C9B3138A37C3}" type="slidenum">
              <a:rPr lang="fr-FR"/>
              <a:pPr fontAlgn="base">
                <a:spcBef>
                  <a:spcPct val="0"/>
                </a:spcBef>
                <a:spcAft>
                  <a:spcPct val="0"/>
                </a:spcAft>
                <a:defRPr/>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91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fr-FR" smtClean="0"/>
              <a:t>Attacks on the spiritual side</a:t>
            </a:r>
          </a:p>
          <a:p>
            <a:pPr eaLnBrk="1" hangingPunct="1">
              <a:spcBef>
                <a:spcPct val="0"/>
              </a:spcBef>
            </a:pPr>
            <a:endParaRPr lang="fr-FR" smtClean="0"/>
          </a:p>
          <a:p>
            <a:pPr eaLnBrk="1" hangingPunct="1">
              <a:spcBef>
                <a:spcPct val="0"/>
              </a:spcBef>
            </a:pPr>
            <a:r>
              <a:rPr lang="fr-FR" smtClean="0"/>
              <a:t>For example, even as a monk, living in solitude this demon does not cease to pursue him…  a monk can begin to think he is better than everyone else because of the extent of his knowledge, another through the extent of this reading and another through the extent of his vigils.</a:t>
            </a:r>
          </a:p>
          <a:p>
            <a:pPr eaLnBrk="1" hangingPunct="1">
              <a:spcBef>
                <a:spcPct val="0"/>
              </a:spcBef>
            </a:pPr>
            <a:endParaRPr lang="fr-FR" smtClean="0"/>
          </a:p>
          <a:p>
            <a:pPr eaLnBrk="1" hangingPunct="1">
              <a:spcBef>
                <a:spcPct val="0"/>
              </a:spcBef>
            </a:pPr>
            <a:r>
              <a:rPr lang="fr-FR" smtClean="0"/>
              <a:t>Being destroyed by our successes</a:t>
            </a:r>
          </a:p>
          <a:p>
            <a:pPr eaLnBrk="1" hangingPunct="1">
              <a:spcBef>
                <a:spcPct val="0"/>
              </a:spcBef>
            </a:pPr>
            <a:endParaRPr lang="fr-FR" smtClean="0"/>
          </a:p>
          <a:p>
            <a:pPr eaLnBrk="1" hangingPunct="1">
              <a:spcBef>
                <a:spcPct val="0"/>
              </a:spcBef>
            </a:pPr>
            <a:r>
              <a:rPr lang="fr-FR" smtClean="0"/>
              <a:t>Intoxicates the mind</a:t>
            </a:r>
          </a:p>
          <a:p>
            <a:pPr eaLnBrk="1" hangingPunct="1">
              <a:spcBef>
                <a:spcPct val="0"/>
              </a:spcBef>
            </a:pPr>
            <a:r>
              <a:rPr lang="en-CA" smtClean="0"/>
              <a:t>"When you fast, do not look somber as the hypocrites do, for they disfigure their faces to show men they are fasting. I tell you the truth, they have received their reward in full. But when you fast, put oil on your head and wash your face, so that it will not be obvious to men that you are fasting, but only to your Father, who is unseen; and your Father, who sees what is done in secret, will reward you." – Matthew 6:16-18</a:t>
            </a:r>
          </a:p>
          <a:p>
            <a:pPr eaLnBrk="1" hangingPunct="1">
              <a:spcBef>
                <a:spcPct val="0"/>
              </a:spcBef>
            </a:pPr>
            <a:r>
              <a:rPr lang="en-CA" smtClean="0"/>
              <a:t/>
            </a:r>
            <a:br>
              <a:rPr lang="en-CA" smtClean="0"/>
            </a:br>
            <a:r>
              <a:rPr lang="en-CA" smtClean="0"/>
              <a:t/>
            </a:r>
            <a:br>
              <a:rPr lang="en-CA" smtClean="0"/>
            </a:br>
            <a:endParaRPr lang="fr-FR" smtClean="0"/>
          </a:p>
        </p:txBody>
      </p:sp>
      <p:sp>
        <p:nvSpPr>
          <p:cNvPr id="491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FE2623-CDF9-4614-B0DE-493C92FF4964}" type="slidenum">
              <a:rPr lang="fr-FR"/>
              <a:pPr fontAlgn="base">
                <a:spcBef>
                  <a:spcPct val="0"/>
                </a:spcBef>
                <a:spcAft>
                  <a:spcPct val="0"/>
                </a:spcAft>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12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a:p>
            <a:pPr eaLnBrk="1" hangingPunct="1">
              <a:spcBef>
                <a:spcPct val="0"/>
              </a:spcBef>
            </a:pPr>
            <a:r>
              <a:rPr lang="fr-FR" smtClean="0"/>
              <a:t>Reality is that everyone is equal and of the same value to God</a:t>
            </a:r>
          </a:p>
          <a:p>
            <a:pPr eaLnBrk="1" hangingPunct="1">
              <a:spcBef>
                <a:spcPct val="0"/>
              </a:spcBef>
            </a:pPr>
            <a:r>
              <a:rPr lang="fr-FR" smtClean="0"/>
              <a:t>Why/reasons we are doing the task, activity, etc </a:t>
            </a:r>
          </a:p>
          <a:p>
            <a:pPr eaLnBrk="1" hangingPunct="1">
              <a:spcBef>
                <a:spcPct val="0"/>
              </a:spcBef>
            </a:pPr>
            <a:r>
              <a:rPr lang="fr-FR" smtClean="0"/>
              <a:t>What comes first becomes confused, GOD   We are trying to glorify ourselves…  to honour ourselves, to attract attention, to win praise, to make ourselves or forefore , or the main object. </a:t>
            </a:r>
          </a:p>
          <a:p>
            <a:pPr eaLnBrk="1" hangingPunct="1">
              <a:spcBef>
                <a:spcPct val="0"/>
              </a:spcBef>
            </a:pPr>
            <a:r>
              <a:rPr lang="en-US" b="1" smtClean="0"/>
              <a:t>Jesus</a:t>
            </a:r>
            <a:r>
              <a:rPr lang="en-US" smtClean="0"/>
              <a:t> taught that </a:t>
            </a:r>
          </a:p>
          <a:p>
            <a:pPr eaLnBrk="1" hangingPunct="1"/>
            <a:r>
              <a:rPr lang="en-US" smtClean="0"/>
              <a:t>everyone who </a:t>
            </a:r>
            <a:r>
              <a:rPr lang="en-US" b="1" smtClean="0"/>
              <a:t>exalts</a:t>
            </a:r>
            <a:r>
              <a:rPr lang="en-US" smtClean="0"/>
              <a:t> himself will be </a:t>
            </a:r>
            <a:r>
              <a:rPr lang="en-US" b="1" smtClean="0"/>
              <a:t>humbled</a:t>
            </a:r>
            <a:r>
              <a:rPr lang="en-US" smtClean="0"/>
              <a:t>, but he who </a:t>
            </a:r>
            <a:r>
              <a:rPr lang="en-US" b="1" smtClean="0"/>
              <a:t>humbles</a:t>
            </a:r>
            <a:r>
              <a:rPr lang="en-US" smtClean="0"/>
              <a:t> himself will be </a:t>
            </a:r>
            <a:r>
              <a:rPr lang="en-US" b="1" smtClean="0"/>
              <a:t>exalted</a:t>
            </a:r>
            <a:r>
              <a:rPr lang="en-US" smtClean="0"/>
              <a:t>. (Lk 18:14, - This truth which the fallen, proud world abhors is one of the baseline principles in the Kingdom of God =  Lk 1:52, 14:11, Ps 138:6, Pr 3:34, Pr 15:33, 18:12, 29:23, Jas 4:10) </a:t>
            </a:r>
          </a:p>
          <a:p>
            <a:pPr eaLnBrk="1" hangingPunct="1"/>
            <a:r>
              <a:rPr lang="en-US" smtClean="0"/>
              <a:t>With this (and other teaching of course) Jesus thus elevated </a:t>
            </a:r>
            <a:r>
              <a:rPr lang="en-US" b="1" smtClean="0"/>
              <a:t>humility</a:t>
            </a:r>
            <a:r>
              <a:rPr lang="en-US" smtClean="0"/>
              <a:t> as a supreme virtue and providing an antidote for self-love that poisons relationships and creates disunity. </a:t>
            </a:r>
            <a:endParaRPr lang="fr-FR" sz="1600" smtClean="0"/>
          </a:p>
          <a:p>
            <a:pPr eaLnBrk="1" hangingPunct="1"/>
            <a:endParaRPr lang="fr-FR" smtClean="0"/>
          </a:p>
        </p:txBody>
      </p:sp>
      <p:sp>
        <p:nvSpPr>
          <p:cNvPr id="5120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12B9B6-5862-4273-A95C-201E734A6041}" type="slidenum">
              <a:rPr lang="fr-FR"/>
              <a:pPr fontAlgn="base">
                <a:spcBef>
                  <a:spcPct val="0"/>
                </a:spcBef>
                <a:spcAft>
                  <a:spcPct val="0"/>
                </a:spcAft>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32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p:txBody>
      </p:sp>
      <p:sp>
        <p:nvSpPr>
          <p:cNvPr id="5325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0727B7-F885-4C9C-8CD5-A01F41C5F454}" type="slidenum">
              <a:rPr lang="fr-FR"/>
              <a:pPr fontAlgn="base">
                <a:spcBef>
                  <a:spcPct val="0"/>
                </a:spcBef>
                <a:spcAft>
                  <a:spcPct val="0"/>
                </a:spcAft>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p:txBody>
      </p:sp>
      <p:sp>
        <p:nvSpPr>
          <p:cNvPr id="1843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030617-849D-4648-9D24-7C988FB4BBD5}" type="slidenum">
              <a:rPr lang="fr-FR"/>
              <a:pPr fontAlgn="base">
                <a:spcBef>
                  <a:spcPct val="0"/>
                </a:spcBef>
                <a:spcAft>
                  <a:spcPct val="0"/>
                </a:spcAft>
                <a:defRPr/>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52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en-US" smtClean="0"/>
              <a:t>identify the process of temptation, their own strengths and weaknesses, and the remedies available for overcoming temptation. </a:t>
            </a:r>
            <a:endParaRPr lang="fr-FR" smtClean="0"/>
          </a:p>
        </p:txBody>
      </p:sp>
      <p:sp>
        <p:nvSpPr>
          <p:cNvPr id="5529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1E59E0-4E3C-4AD7-B46D-1CDA32BC3DBF}" type="slidenum">
              <a:rPr lang="fr-FR"/>
              <a:pPr fontAlgn="base">
                <a:spcBef>
                  <a:spcPct val="0"/>
                </a:spcBef>
                <a:spcAft>
                  <a:spcPct val="0"/>
                </a:spcAft>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73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a:p>
            <a:pPr eaLnBrk="1" hangingPunct="1">
              <a:spcBef>
                <a:spcPct val="0"/>
              </a:spcBef>
            </a:pPr>
            <a:r>
              <a:rPr lang="fr-FR" smtClean="0"/>
              <a:t>St-John Cassian XIX</a:t>
            </a:r>
          </a:p>
          <a:p>
            <a:pPr eaLnBrk="1" hangingPunct="1">
              <a:spcBef>
                <a:spcPct val="0"/>
              </a:spcBef>
            </a:pPr>
            <a:r>
              <a:rPr lang="fr-FR" smtClean="0"/>
              <a:t>1)Question your motivations</a:t>
            </a:r>
          </a:p>
          <a:p>
            <a:pPr eaLnBrk="1" hangingPunct="1">
              <a:spcBef>
                <a:spcPct val="0"/>
              </a:spcBef>
            </a:pPr>
            <a:r>
              <a:rPr lang="fr-FR" smtClean="0"/>
              <a:t>2) Keep in mind the reasons behind actions</a:t>
            </a:r>
          </a:p>
          <a:p>
            <a:pPr eaLnBrk="1" hangingPunct="1">
              <a:spcBef>
                <a:spcPct val="0"/>
              </a:spcBef>
            </a:pPr>
            <a:endParaRPr lang="fr-FR" smtClean="0"/>
          </a:p>
          <a:p>
            <a:pPr eaLnBrk="1" hangingPunct="1">
              <a:spcBef>
                <a:spcPct val="0"/>
              </a:spcBef>
            </a:pPr>
            <a:r>
              <a:rPr lang="en-US" smtClean="0"/>
              <a:t>identify the process of temptation, their own strengths and weaknesses, and the remedies available for overcoming temptation. </a:t>
            </a:r>
            <a:endParaRPr lang="fr-FR" smtClean="0"/>
          </a:p>
          <a:p>
            <a:pPr eaLnBrk="1" hangingPunct="1">
              <a:spcBef>
                <a:spcPct val="0"/>
              </a:spcBef>
            </a:pPr>
            <a:endParaRPr lang="fr-FR" smtClean="0"/>
          </a:p>
        </p:txBody>
      </p:sp>
      <p:sp>
        <p:nvSpPr>
          <p:cNvPr id="5734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89FB89-6B9D-4CDC-9044-A89C812BE027}" type="slidenum">
              <a:rPr lang="fr-FR"/>
              <a:pPr fontAlgn="base">
                <a:spcBef>
                  <a:spcPct val="0"/>
                </a:spcBef>
                <a:spcAft>
                  <a:spcPct val="0"/>
                </a:spcAft>
                <a:defRPr/>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93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fr-FR" smtClean="0"/>
              <a:t>8. This brings us back to the tempting thought that is lust. They can work in oppposite forces. </a:t>
            </a:r>
          </a:p>
          <a:p>
            <a:pPr eaLnBrk="1" hangingPunct="1">
              <a:spcBef>
                <a:spcPct val="0"/>
              </a:spcBef>
            </a:pPr>
            <a:endParaRPr lang="fr-FR" smtClean="0"/>
          </a:p>
          <a:p>
            <a:pPr eaLnBrk="1" hangingPunct="1">
              <a:spcBef>
                <a:spcPct val="0"/>
              </a:spcBef>
            </a:pPr>
            <a:r>
              <a:rPr lang="fr-FR" smtClean="0"/>
              <a:t>We are sensible of our own defects, but we have not the same clear view of the defects of others.    As we can see only their outward conduct, but in our case we can look within.  .    We can believe that they ahve purer hears… this will lead us to feed they are worthy of more respect that we are.  Hence, this is always the characteristi of modesty and humility.   </a:t>
            </a:r>
          </a:p>
        </p:txBody>
      </p:sp>
      <p:sp>
        <p:nvSpPr>
          <p:cNvPr id="5939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1E51F5-E605-4C1A-B594-FDBDE712AF57}" type="slidenum">
              <a:rPr lang="fr-FR"/>
              <a:pPr fontAlgn="base">
                <a:spcBef>
                  <a:spcPct val="0"/>
                </a:spcBef>
                <a:spcAft>
                  <a:spcPct val="0"/>
                </a:spcAft>
                <a:defRPr/>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9B01E0-6685-46A6-8615-670C1D54D9D2}" type="slidenum">
              <a:rPr lang="fr-FR"/>
              <a:pPr fontAlgn="base">
                <a:spcBef>
                  <a:spcPct val="0"/>
                </a:spcBef>
                <a:spcAft>
                  <a:spcPct val="0"/>
                </a:spcAft>
                <a:defRPr/>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665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i="1" smtClean="0"/>
              <a:t>Isabelle</a:t>
            </a:r>
          </a:p>
          <a:p>
            <a:pPr eaLnBrk="1" hangingPunct="1">
              <a:spcBef>
                <a:spcPct val="0"/>
              </a:spcBef>
            </a:pPr>
            <a:r>
              <a:rPr lang="fr-FR" smtClean="0"/>
              <a:t>Example: volunteering: looks good on a resume.</a:t>
            </a:r>
          </a:p>
          <a:p>
            <a:pPr eaLnBrk="1" hangingPunct="1">
              <a:spcBef>
                <a:spcPct val="0"/>
              </a:spcBef>
            </a:pPr>
            <a:endParaRPr lang="fr-FR" smtClean="0"/>
          </a:p>
          <a:p>
            <a:pPr eaLnBrk="1" hangingPunct="1">
              <a:spcBef>
                <a:spcPct val="0"/>
              </a:spcBef>
            </a:pPr>
            <a:r>
              <a:rPr lang="fr-FR" smtClean="0"/>
              <a:t>Feel your emotions… you are not perfect and you are not suppose to be!!!  You do not need to be perfect to be loved!</a:t>
            </a:r>
          </a:p>
          <a:p>
            <a:pPr eaLnBrk="1" hangingPunct="1">
              <a:spcBef>
                <a:spcPct val="0"/>
              </a:spcBef>
            </a:pPr>
            <a:endParaRPr lang="fr-FR" smtClean="0"/>
          </a:p>
          <a:p>
            <a:pPr eaLnBrk="1" hangingPunct="1">
              <a:spcBef>
                <a:spcPct val="0"/>
              </a:spcBef>
            </a:pPr>
            <a:r>
              <a:rPr lang="en-CA" smtClean="0"/>
              <a:t>A reality check is an effective antidote for vainglory. It is preferable to put yourself in your own proper place than to oblige God to do it for you. Remember: He is God, and you are not.</a:t>
            </a:r>
            <a:br>
              <a:rPr lang="en-CA" smtClean="0"/>
            </a:br>
            <a:r>
              <a:rPr lang="en-CA" smtClean="0"/>
              <a:t/>
            </a:r>
            <a:br>
              <a:rPr lang="en-CA" smtClean="0"/>
            </a:br>
            <a:endParaRPr lang="en-CA" smtClean="0"/>
          </a:p>
          <a:p>
            <a:pPr eaLnBrk="1" hangingPunct="1">
              <a:spcBef>
                <a:spcPct val="0"/>
              </a:spcBef>
            </a:pPr>
            <a:r>
              <a:rPr lang="en-US" smtClean="0"/>
              <a:t>Symbols of vanity include jewels, gold coins, a purse, and often by the figure of </a:t>
            </a:r>
            <a:r>
              <a:rPr lang="en-US" smtClean="0">
                <a:hlinkClick r:id="rId3" tooltip="Death"/>
              </a:rPr>
              <a:t>death</a:t>
            </a:r>
            <a:r>
              <a:rPr lang="en-US" smtClean="0"/>
              <a:t> himself </a:t>
            </a:r>
          </a:p>
          <a:p>
            <a:pPr eaLnBrk="1" hangingPunct="1">
              <a:spcBef>
                <a:spcPct val="0"/>
              </a:spcBef>
            </a:pPr>
            <a:endParaRPr lang="fr-FR" smtClean="0"/>
          </a:p>
          <a:p>
            <a:pPr eaLnBrk="1" hangingPunct="1">
              <a:spcBef>
                <a:spcPct val="0"/>
              </a:spcBef>
            </a:pPr>
            <a:r>
              <a:rPr lang="fr-FR" smtClean="0"/>
              <a:t>Dove commercial on Self Esteem.</a:t>
            </a:r>
          </a:p>
          <a:p>
            <a:pPr eaLnBrk="1" hangingPunct="1">
              <a:spcBef>
                <a:spcPct val="0"/>
              </a:spcBef>
            </a:pPr>
            <a:endParaRPr lang="fr-FR" smtClean="0"/>
          </a:p>
          <a:p>
            <a:pPr eaLnBrk="1" hangingPunct="1">
              <a:spcBef>
                <a:spcPct val="0"/>
              </a:spcBef>
            </a:pPr>
            <a:r>
              <a:rPr lang="fr-FR" smtClean="0"/>
              <a:t>Example: notice which car a person drives but do not rank. Ranking leads to vainglory because you might feel superior to another. It might lead to gloominess if you feel inferior. </a:t>
            </a:r>
          </a:p>
          <a:p>
            <a:pPr eaLnBrk="1" hangingPunct="1">
              <a:spcBef>
                <a:spcPct val="0"/>
              </a:spcBef>
            </a:pPr>
            <a:endParaRPr lang="fr-FR" smtClean="0"/>
          </a:p>
          <a:p>
            <a:pPr eaLnBrk="1" hangingPunct="1">
              <a:spcBef>
                <a:spcPct val="0"/>
              </a:spcBef>
            </a:pPr>
            <a:endParaRPr lang="fr-FR" smtClean="0"/>
          </a:p>
          <a:p>
            <a:pPr eaLnBrk="1" hangingPunct="1">
              <a:spcBef>
                <a:spcPct val="0"/>
              </a:spcBef>
            </a:pPr>
            <a:r>
              <a:rPr lang="fr-FR" smtClean="0"/>
              <a:t>Re. Do not associate with people who are materiall minded… becuase you will be subjet to social pressures, vain conversation.</a:t>
            </a:r>
          </a:p>
          <a:p>
            <a:pPr eaLnBrk="1" hangingPunct="1">
              <a:spcBef>
                <a:spcPct val="0"/>
              </a:spcBef>
            </a:pPr>
            <a:endParaRPr lang="fr-FR" smtClean="0"/>
          </a:p>
          <a:p>
            <a:pPr eaLnBrk="1" hangingPunct="1">
              <a:spcBef>
                <a:spcPct val="0"/>
              </a:spcBef>
            </a:pPr>
            <a:r>
              <a:rPr lang="en-CA" smtClean="0"/>
              <a:t>AMONG the mental dispositions that God’s Word brings to our attention are two opposites. Both of</a:t>
            </a:r>
            <a:br>
              <a:rPr lang="en-CA" smtClean="0"/>
            </a:br>
            <a:r>
              <a:rPr lang="en-CA" smtClean="0"/>
              <a:t>them have a profound effect on human behavior. One is described as “lowliness of mind.” (1 Peter 5:5) A</a:t>
            </a:r>
            <a:br>
              <a:rPr lang="en-CA" smtClean="0"/>
            </a:br>
            <a:r>
              <a:rPr lang="en-CA" smtClean="0"/>
              <a:t>dictionary defines “lowly” as being “humble in manner or spirit: free from self-assertive pride.” Lowliness of</a:t>
            </a:r>
            <a:br>
              <a:rPr lang="en-CA" smtClean="0"/>
            </a:br>
            <a:r>
              <a:rPr lang="en-CA" smtClean="0"/>
              <a:t>mind is synonymous with humility, and from God’s viewpoint, it is a very desirable quality.</a:t>
            </a:r>
            <a:br>
              <a:rPr lang="en-CA" smtClean="0"/>
            </a:br>
            <a:endParaRPr lang="en-CA" smtClean="0"/>
          </a:p>
          <a:p>
            <a:pPr eaLnBrk="1" hangingPunct="1">
              <a:spcBef>
                <a:spcPct val="0"/>
              </a:spcBef>
            </a:pPr>
            <a:r>
              <a:rPr lang="en-CA" smtClean="0"/>
              <a:t>2 The opposite is pride. This is defined as “inordinate self-esteem,” being “disdainful.” It is self- </a:t>
            </a:r>
          </a:p>
          <a:p>
            <a:pPr eaLnBrk="1" hangingPunct="1">
              <a:spcBef>
                <a:spcPct val="0"/>
              </a:spcBef>
            </a:pPr>
            <a:r>
              <a:rPr lang="en-CA" smtClean="0"/>
              <a:t>centered, and it seeks material, egoistic, and other advantages regardless of the adverse effects upon</a:t>
            </a:r>
            <a:br>
              <a:rPr lang="en-CA" smtClean="0"/>
            </a:br>
            <a:r>
              <a:rPr lang="en-CA" smtClean="0"/>
              <a:t>others. The Bible notes one result: “Man has dominated man to his injury.” It speaks of the “rivalry of one</a:t>
            </a:r>
            <a:br>
              <a:rPr lang="en-CA" smtClean="0"/>
            </a:br>
            <a:r>
              <a:rPr lang="en-CA" smtClean="0"/>
              <a:t>toward another” as “striving after the wind” because at death “nothing at all can one carry away.” Such</a:t>
            </a:r>
            <a:br>
              <a:rPr lang="en-CA" smtClean="0"/>
            </a:br>
            <a:r>
              <a:rPr lang="en-CA" smtClean="0"/>
              <a:t>pride is very undesirable from God’s viewpoint.—Ecclesiastes 4:4; 5:15; 8:9.</a:t>
            </a:r>
            <a:br>
              <a:rPr lang="en-CA" smtClean="0"/>
            </a:br>
            <a:endParaRPr lang="en-CA" smtClean="0"/>
          </a:p>
          <a:p>
            <a:pPr eaLnBrk="1" hangingPunct="1">
              <a:spcBef>
                <a:spcPct val="0"/>
              </a:spcBef>
            </a:pPr>
            <a:r>
              <a:rPr lang="en-CA" smtClean="0"/>
              <a:t>An old desert maxim says, "fly from women and bishops." This may sound like a bizarre warning, yet it still contains a valuable principle: escape vainglorious temptations by avoiding those you are likely to want to impress.</a:t>
            </a:r>
            <a:br>
              <a:rPr lang="en-CA" smtClean="0"/>
            </a:br>
            <a:r>
              <a:rPr lang="en-CA" smtClean="0"/>
              <a:t/>
            </a:r>
            <a:br>
              <a:rPr lang="en-CA" smtClean="0"/>
            </a:br>
            <a:endParaRPr lang="en-CA" smtClean="0"/>
          </a:p>
          <a:p>
            <a:pPr eaLnBrk="1" hangingPunct="1">
              <a:spcBef>
                <a:spcPct val="0"/>
              </a:spcBef>
            </a:pPr>
            <a:endParaRPr lang="fr-FR" smtClean="0"/>
          </a:p>
        </p:txBody>
      </p:sp>
      <p:sp>
        <p:nvSpPr>
          <p:cNvPr id="6451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68A22A-14F6-4903-846E-41270A286FCB}" type="slidenum">
              <a:rPr lang="fr-FR"/>
              <a:pPr fontAlgn="base">
                <a:spcBef>
                  <a:spcPct val="0"/>
                </a:spcBef>
                <a:spcAft>
                  <a:spcPct val="0"/>
                </a:spcAft>
                <a:defRPr/>
              </a:pPr>
              <a:t>27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CA" smtClean="0"/>
              <a:t>Suzanne </a:t>
            </a:r>
          </a:p>
          <a:p>
            <a:pPr eaLnBrk="1" hangingPunct="1">
              <a:spcBef>
                <a:spcPct val="0"/>
              </a:spcBef>
            </a:pPr>
            <a:endParaRPr lang="fr-CA" smtClean="0"/>
          </a:p>
          <a:p>
            <a:pPr eaLnBrk="1" hangingPunct="1">
              <a:spcBef>
                <a:spcPct val="0"/>
              </a:spcBef>
            </a:pPr>
            <a:r>
              <a:rPr lang="fr-CA" smtClean="0"/>
              <a:t>A desire for superiority</a:t>
            </a:r>
          </a:p>
          <a:p>
            <a:pPr eaLnBrk="1" hangingPunct="1">
              <a:spcBef>
                <a:spcPct val="0"/>
              </a:spcBef>
            </a:pPr>
            <a:endParaRPr lang="fr-CA" smtClean="0"/>
          </a:p>
          <a:p>
            <a:pPr eaLnBrk="1" hangingPunct="1">
              <a:spcBef>
                <a:spcPct val="0"/>
              </a:spcBef>
            </a:pPr>
            <a:r>
              <a:rPr lang="en-CA" smtClean="0"/>
              <a:t>Not to be confused with confidence</a:t>
            </a:r>
          </a:p>
          <a:p>
            <a:pPr eaLnBrk="1" hangingPunct="1">
              <a:spcBef>
                <a:spcPct val="0"/>
              </a:spcBef>
            </a:pPr>
            <a:endParaRPr lang="en-CA" smtClean="0"/>
          </a:p>
          <a:p>
            <a:pPr eaLnBrk="1" hangingPunct="1">
              <a:spcBef>
                <a:spcPct val="0"/>
              </a:spcBef>
            </a:pPr>
            <a:r>
              <a:rPr lang="en-CA" smtClean="0"/>
              <a:t>The differences between vainglory and pride are subtle, yet significant. </a:t>
            </a:r>
          </a:p>
          <a:p>
            <a:pPr eaLnBrk="1" hangingPunct="1">
              <a:spcBef>
                <a:spcPct val="0"/>
              </a:spcBef>
            </a:pPr>
            <a:endParaRPr lang="en-CA" smtClean="0"/>
          </a:p>
          <a:p>
            <a:pPr eaLnBrk="1" hangingPunct="1">
              <a:spcBef>
                <a:spcPct val="0"/>
              </a:spcBef>
            </a:pPr>
            <a:r>
              <a:rPr lang="en-CA" smtClean="0"/>
              <a:t>Pride honors the self, while vainglory dishonors others. Pride asserts independence from God and others, whereas vainglory feeds off of feelings of superiority to God and others.</a:t>
            </a:r>
            <a:br>
              <a:rPr lang="en-CA" smtClean="0"/>
            </a:br>
            <a:r>
              <a:rPr lang="en-CA" smtClean="0"/>
              <a:t/>
            </a:r>
            <a:br>
              <a:rPr lang="en-CA" smtClean="0"/>
            </a:br>
            <a:endParaRPr lang="fr-CA" smtClean="0"/>
          </a:p>
          <a:p>
            <a:pPr eaLnBrk="1" hangingPunct="1">
              <a:spcBef>
                <a:spcPct val="0"/>
              </a:spcBef>
            </a:pPr>
            <a:endParaRPr lang="en-CA" smtClean="0"/>
          </a:p>
          <a:p>
            <a:pPr eaLnBrk="1" hangingPunct="1">
              <a:spcBef>
                <a:spcPct val="0"/>
              </a:spcBef>
            </a:pPr>
            <a:endParaRPr lang="en-CA" smtClean="0"/>
          </a:p>
          <a:p>
            <a:pPr eaLnBrk="1" hangingPunct="1">
              <a:spcBef>
                <a:spcPct val="0"/>
              </a:spcBef>
            </a:pPr>
            <a:r>
              <a:rPr lang="en-CA" smtClean="0"/>
              <a:t>No other pair of patterns mutually reinforces each other as well as these two do. Together, they are like thunder and lightning. Lightning (vainglory) precedes thunder (pride) and heralds its imminent arrival.</a:t>
            </a:r>
            <a:br>
              <a:rPr lang="en-CA" smtClean="0"/>
            </a:br>
            <a:r>
              <a:rPr lang="en-CA" smtClean="0"/>
              <a:t/>
            </a:r>
            <a:br>
              <a:rPr lang="en-CA" smtClean="0"/>
            </a:br>
            <a:endParaRPr lang="fr-CA"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25481E-C171-462D-9086-11C2E6D2C843}" type="slidenum">
              <a:rPr lang="fr-FR"/>
              <a:pPr fontAlgn="base">
                <a:spcBef>
                  <a:spcPct val="0"/>
                </a:spcBef>
                <a:spcAft>
                  <a:spcPct val="0"/>
                </a:spcAft>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t>The differences between vainglory and pride are subtle, yet significant. </a:t>
            </a:r>
          </a:p>
          <a:p>
            <a:pPr eaLnBrk="1" hangingPunct="1">
              <a:spcBef>
                <a:spcPct val="0"/>
              </a:spcBef>
            </a:pPr>
            <a:endParaRPr lang="en-CA" smtClean="0"/>
          </a:p>
          <a:p>
            <a:pPr eaLnBrk="1" hangingPunct="1">
              <a:spcBef>
                <a:spcPct val="0"/>
              </a:spcBef>
            </a:pPr>
            <a:r>
              <a:rPr lang="en-CA" smtClean="0"/>
              <a:t>Pride honors the self, while vainglory dishonors others. Pride asserts independence from God and others, whereas vainglory feeds off of feelings of superiority to God and others.</a:t>
            </a:r>
            <a:br>
              <a:rPr lang="en-CA" smtClean="0"/>
            </a:br>
            <a:r>
              <a:rPr lang="en-CA" smtClean="0"/>
              <a:t/>
            </a:r>
            <a:br>
              <a:rPr lang="en-CA" smtClean="0"/>
            </a:br>
            <a:r>
              <a:rPr lang="en-CA" smtClean="0"/>
              <a:t>Spiritually vain people tend to serve more reliably, fast more strenuously, study more diligently, etc., because the esteem of others is very important to them.</a:t>
            </a:r>
            <a:br>
              <a:rPr lang="en-CA" smtClean="0"/>
            </a:br>
            <a:r>
              <a:rPr lang="en-CA" smtClean="0"/>
              <a:t/>
            </a:r>
            <a:br>
              <a:rPr lang="en-CA" smtClean="0"/>
            </a:br>
            <a:r>
              <a:rPr lang="en-CA" smtClean="0"/>
              <a:t>This is the basic idea behind accountability partnerships. Because you do not want to disappoint your partner, you will fulfill your duties more faithfully. When this natural and helpful desire is perverted, it leads to vanity.</a:t>
            </a:r>
            <a:br>
              <a:rPr lang="en-CA" smtClean="0"/>
            </a:br>
            <a:r>
              <a:rPr lang="en-CA" smtClean="0"/>
              <a:t/>
            </a:r>
            <a:br>
              <a:rPr lang="en-CA" smtClean="0"/>
            </a:br>
            <a:r>
              <a:rPr lang="en-CA" b="1" smtClean="0"/>
              <a:t>Tithing </a:t>
            </a:r>
            <a:r>
              <a:rPr lang="en-CA" smtClean="0"/>
              <a:t>:  </a:t>
            </a:r>
            <a:r>
              <a:rPr lang="en-US" smtClean="0"/>
              <a:t>“A 10th part of one’s </a:t>
            </a:r>
            <a:r>
              <a:rPr lang="en-US" i="1" smtClean="0"/>
              <a:t>income</a:t>
            </a:r>
            <a:r>
              <a:rPr lang="en-US" smtClean="0"/>
              <a:t> consecrated to God. The separation of a certain proportion of the products of one’s</a:t>
            </a:r>
            <a:r>
              <a:rPr lang="en-US" i="1" smtClean="0"/>
              <a:t> industry </a:t>
            </a:r>
            <a:r>
              <a:rPr lang="en-US" smtClean="0"/>
              <a:t>or of the spoils of war as tribute to their gods was practiced by various nations of antiquity. The Lydians offered a tithe of their booty (Herod. I, 89). The Phoenicians and Carthaginians sent a tithe annually to the Tyrian Hercules. These tithes might be regular or occasional, voluntary or prescribed by law.”[3] </a:t>
            </a:r>
            <a:endParaRPr lang="fr-CA"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6600AD-7816-4B77-AF9C-B0BC1AC7810B}" type="slidenum">
              <a:rPr lang="fr-FR"/>
              <a:pPr fontAlgn="base">
                <a:spcBef>
                  <a:spcPct val="0"/>
                </a:spcBef>
                <a:spcAft>
                  <a:spcPct val="0"/>
                </a:spcAft>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a:p>
            <a:pPr eaLnBrk="1" hangingPunct="1">
              <a:spcBef>
                <a:spcPct val="0"/>
              </a:spcBef>
            </a:pPr>
            <a:r>
              <a:rPr lang="fr-FR" smtClean="0"/>
              <a:t>From the Philipians and Maximusquote we can add to the definition that actions that are not done for noble reasons, actions done to impress others or to seem better than others, are examples of vain glory. Encouraging humility</a:t>
            </a:r>
          </a:p>
          <a:p>
            <a:pPr eaLnBrk="1" hangingPunct="1">
              <a:spcBef>
                <a:spcPct val="0"/>
              </a:spcBef>
            </a:pPr>
            <a:r>
              <a:rPr lang="fr-FR" smtClean="0">
                <a:hlinkClick r:id="rId3"/>
              </a:rPr>
              <a:t> http://bible.cc/philippians/2-3.htm</a:t>
            </a:r>
            <a:r>
              <a:rPr lang="fr-FR" smtClean="0"/>
              <a:t> </a:t>
            </a:r>
          </a:p>
          <a:p>
            <a:pPr eaLnBrk="1" hangingPunct="1">
              <a:spcBef>
                <a:spcPct val="0"/>
              </a:spcBef>
            </a:pPr>
            <a:r>
              <a:rPr lang="fr-FR" smtClean="0">
                <a:hlinkClick r:id="rId4"/>
              </a:rPr>
              <a:t>http://www.merriam-webster.com/dictionary/vainglory</a:t>
            </a:r>
            <a:r>
              <a:rPr lang="fr-FR" smtClean="0"/>
              <a:t> </a:t>
            </a:r>
          </a:p>
          <a:p>
            <a:pPr eaLnBrk="1" hangingPunct="1">
              <a:spcBef>
                <a:spcPct val="0"/>
              </a:spcBef>
            </a:pPr>
            <a:r>
              <a:rPr lang="en-CA" smtClean="0"/>
              <a:t>In most Christian forms of worship and in most denominations, a collection is made of "</a:t>
            </a:r>
            <a:r>
              <a:rPr lang="en-CA" smtClean="0">
                <a:hlinkClick r:id="rId5" action="ppaction://hlinkfile" tooltip="Tithe"/>
              </a:rPr>
              <a:t>tithes</a:t>
            </a:r>
            <a:r>
              <a:rPr lang="en-CA" smtClean="0"/>
              <a:t> and </a:t>
            </a:r>
            <a:r>
              <a:rPr lang="en-CA" smtClean="0">
                <a:hlinkClick r:id="rId6" action="ppaction://hlinkfile" tooltip="Offerings"/>
              </a:rPr>
              <a:t>offerings</a:t>
            </a:r>
            <a:r>
              <a:rPr lang="en-CA" smtClean="0"/>
              <a:t>" given for the support of the church's mission, budget, ministry, and for its relief of the poor, as an important act of Christian </a:t>
            </a:r>
            <a:r>
              <a:rPr lang="en-CA" smtClean="0">
                <a:hlinkClick r:id="rId7" action="ppaction://hlinkfile" tooltip="Charity (virtue)"/>
              </a:rPr>
              <a:t>charity</a:t>
            </a:r>
            <a:r>
              <a:rPr lang="en-CA" smtClean="0"/>
              <a:t>, united to communal prayer. In some churches the "offering plate" or "offering basket" is placed upon the </a:t>
            </a:r>
            <a:r>
              <a:rPr lang="en-CA" smtClean="0">
                <a:hlinkClick r:id="rId8" action="ppaction://hlinkfile" tooltip="Altar"/>
              </a:rPr>
              <a:t>altar</a:t>
            </a:r>
            <a:r>
              <a:rPr lang="en-CA" smtClean="0"/>
              <a:t>, as a sign that the offering is made to God, and a sign of the bond of Christian love.</a:t>
            </a:r>
            <a:r>
              <a:rPr lang="en-CA" baseline="30000" smtClean="0">
                <a:hlinkClick r:id="rId9" action="ppaction://hlinkfile"/>
              </a:rPr>
              <a:t>[note 4]</a:t>
            </a:r>
            <a:r>
              <a:rPr lang="en-CA" smtClean="0"/>
              <a:t> In addition, private acts of charity, considered virtuous only if not done for others to admire, are seen as a Christian duty.</a:t>
            </a:r>
          </a:p>
          <a:p>
            <a:pPr eaLnBrk="1" hangingPunct="1">
              <a:spcBef>
                <a:spcPct val="0"/>
              </a:spcBef>
            </a:pPr>
            <a:r>
              <a:rPr lang="en-CA" smtClean="0"/>
              <a:t>Be careful not to do your 'acts of righteousness' in front of others, to be seen by them. If you do, you will have no reward from your Father in heaven.</a:t>
            </a:r>
          </a:p>
          <a:p>
            <a:pPr eaLnBrk="1" hangingPunct="1">
              <a:spcBef>
                <a:spcPct val="0"/>
              </a:spcBef>
            </a:pPr>
            <a:r>
              <a:rPr lang="en-CA" smtClean="0"/>
              <a:t>—</a:t>
            </a:r>
            <a:r>
              <a:rPr lang="en-CA" smtClean="0">
                <a:hlinkClick r:id="rId9"/>
              </a:rPr>
              <a:t>Matthew 6:1</a:t>
            </a:r>
            <a:endParaRPr lang="en-CA" smtClean="0"/>
          </a:p>
          <a:p>
            <a:pPr eaLnBrk="1" hangingPunct="1">
              <a:spcBef>
                <a:spcPct val="0"/>
              </a:spcBef>
            </a:pPr>
            <a:endParaRPr lang="fr-FR" smtClean="0"/>
          </a:p>
          <a:p>
            <a:pPr eaLnBrk="1" hangingPunct="1">
              <a:spcBef>
                <a:spcPct val="0"/>
              </a:spcBef>
            </a:pPr>
            <a:endParaRPr lang="fr-FR" smtClean="0"/>
          </a:p>
        </p:txBody>
      </p:sp>
      <p:sp>
        <p:nvSpPr>
          <p:cNvPr id="2253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CF7AB-1287-4345-9F05-5480E70CD079}" type="slidenum">
              <a:rPr lang="fr-FR"/>
              <a:pPr fontAlgn="base">
                <a:spcBef>
                  <a:spcPct val="0"/>
                </a:spcBef>
                <a:spcAft>
                  <a:spcPct val="0"/>
                </a:spcAft>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a:p>
            <a:pPr eaLnBrk="1" hangingPunct="1">
              <a:spcBef>
                <a:spcPct val="0"/>
              </a:spcBef>
            </a:pPr>
            <a:endParaRPr lang="fr-FR" smtClean="0"/>
          </a:p>
          <a:p>
            <a:pPr eaLnBrk="1" hangingPunct="1">
              <a:spcBef>
                <a:spcPct val="0"/>
              </a:spcBef>
            </a:pPr>
            <a:r>
              <a:rPr lang="fr-FR" smtClean="0"/>
              <a:t>What minister of the gospel preaches, who never has any wish to exhibit his talents, eloquence, or learning?</a:t>
            </a:r>
          </a:p>
          <a:p>
            <a:pPr eaLnBrk="1" hangingPunct="1">
              <a:spcBef>
                <a:spcPct val="0"/>
              </a:spcBef>
            </a:pPr>
            <a:endParaRPr lang="fr-FR" smtClean="0"/>
          </a:p>
          <a:p>
            <a:pPr eaLnBrk="1" hangingPunct="1">
              <a:spcBef>
                <a:spcPct val="0"/>
              </a:spcBef>
            </a:pPr>
            <a:endParaRPr lang="fr-FR" smtClean="0"/>
          </a:p>
          <a:p>
            <a:pPr eaLnBrk="1" hangingPunct="1">
              <a:spcBef>
                <a:spcPct val="0"/>
              </a:spcBef>
            </a:pPr>
            <a:r>
              <a:rPr lang="fr-FR" smtClean="0"/>
              <a:t>Who is conversation , is always free from a desire to show his wit, or his power of argumentation?</a:t>
            </a:r>
          </a:p>
          <a:p>
            <a:pPr eaLnBrk="1" hangingPunct="1">
              <a:spcBef>
                <a:spcPct val="0"/>
              </a:spcBef>
            </a:pPr>
            <a:endParaRPr lang="fr-FR" smtClean="0"/>
          </a:p>
          <a:p>
            <a:pPr eaLnBrk="1" hangingPunct="1">
              <a:spcBef>
                <a:spcPct val="0"/>
              </a:spcBef>
            </a:pPr>
            <a:r>
              <a:rPr lang="fr-FR" smtClean="0"/>
              <a:t>Who plays at the pianon without the desire of commendation?</a:t>
            </a:r>
          </a:p>
        </p:txBody>
      </p:sp>
      <p:sp>
        <p:nvSpPr>
          <p:cNvPr id="2457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9DCE5D-385F-42EF-BEB3-29156067233D}" type="slidenum">
              <a:rPr lang="fr-FR"/>
              <a:pPr fontAlgn="base">
                <a:spcBef>
                  <a:spcPct val="0"/>
                </a:spcBef>
                <a:spcAft>
                  <a:spcPct val="0"/>
                </a:spcAft>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a:p>
            <a:pPr eaLnBrk="1" hangingPunct="1">
              <a:spcBef>
                <a:spcPct val="0"/>
              </a:spcBef>
            </a:pPr>
            <a:r>
              <a:rPr lang="fr-FR" smtClean="0"/>
              <a:t>After building a false dream, it leaves him. It’s like a boat that brings you to fantasy island with all kinds of dreams, then leaves you on the shore with the reality and more demons to tempt you, </a:t>
            </a:r>
          </a:p>
        </p:txBody>
      </p:sp>
      <p:sp>
        <p:nvSpPr>
          <p:cNvPr id="2662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33E840-F4D9-4E14-85B2-5763426E223F}" type="slidenum">
              <a:rPr lang="fr-FR"/>
              <a:pPr fontAlgn="base">
                <a:spcBef>
                  <a:spcPct val="0"/>
                </a:spcBef>
                <a:spcAft>
                  <a:spcPct val="0"/>
                </a:spcAft>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072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Isabelle</a:t>
            </a:r>
          </a:p>
          <a:p>
            <a:pPr eaLnBrk="1" hangingPunct="1">
              <a:spcBef>
                <a:spcPct val="0"/>
              </a:spcBef>
            </a:pPr>
            <a:endParaRPr lang="fr-FR" smtClean="0"/>
          </a:p>
          <a:p>
            <a:pPr eaLnBrk="1" hangingPunct="1">
              <a:spcBef>
                <a:spcPct val="0"/>
              </a:spcBef>
            </a:pPr>
            <a:endParaRPr lang="fr-FR" smtClean="0"/>
          </a:p>
        </p:txBody>
      </p:sp>
      <p:sp>
        <p:nvSpPr>
          <p:cNvPr id="2867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49236B-6E6D-4C3B-8002-0DDFFDC37F6B}" type="slidenum">
              <a:rPr lang="fr-FR"/>
              <a:pPr fontAlgn="base">
                <a:spcBef>
                  <a:spcPct val="0"/>
                </a:spcBef>
                <a:spcAft>
                  <a:spcPct val="0"/>
                </a:spcAft>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Suzanne</a:t>
            </a:r>
          </a:p>
        </p:txBody>
      </p:sp>
      <p:sp>
        <p:nvSpPr>
          <p:cNvPr id="3072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6A08BC-6B6B-422E-8C9B-A4EF7D76F232}" type="slidenum">
              <a:rPr lang="fr-FR"/>
              <a:pPr fontAlgn="base">
                <a:spcBef>
                  <a:spcPct val="0"/>
                </a:spcBef>
                <a:spcAft>
                  <a:spcPct val="0"/>
                </a:spcAft>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cteur droit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necteur droit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Connecteur droit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lipse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Ellipse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Ellipse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Ellipse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re 7"/>
          <p:cNvSpPr>
            <a:spLocks noGrp="1"/>
          </p:cNvSpPr>
          <p:nvPr>
            <p:ph type="ctrTitle"/>
          </p:nvPr>
        </p:nvSpPr>
        <p:spPr>
          <a:xfrm>
            <a:off x="2286000" y="3124200"/>
            <a:ext cx="6172200" cy="1894362"/>
          </a:xfrm>
        </p:spPr>
        <p:txBody>
          <a:bodyPr/>
          <a:lstStyle>
            <a:lvl1pPr>
              <a:defRPr b="1"/>
            </a:lvl1pPr>
          </a:lstStyle>
          <a:p>
            <a:r>
              <a:rPr lang="fr-FR" smtClean="0"/>
              <a:t>Cliquez pour modifier le style du titre</a:t>
            </a:r>
            <a:endParaRPr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22" name="Espace réservé de la date 27"/>
          <p:cNvSpPr>
            <a:spLocks noGrp="1"/>
          </p:cNvSpPr>
          <p:nvPr>
            <p:ph type="dt" sz="half" idx="10"/>
          </p:nvPr>
        </p:nvSpPr>
        <p:spPr bwMode="auto">
          <a:xfrm rot="5400000">
            <a:off x="7764463" y="1174750"/>
            <a:ext cx="2286000" cy="381000"/>
          </a:xfrm>
        </p:spPr>
        <p:txBody>
          <a:bodyPr/>
          <a:lstStyle>
            <a:lvl1pPr>
              <a:defRPr/>
            </a:lvl1pPr>
          </a:lstStyle>
          <a:p>
            <a:pPr>
              <a:defRPr/>
            </a:pPr>
            <a:fld id="{01CFA118-3D49-4A46-9696-775BE47B7C3A}" type="datetime1">
              <a:rPr lang="fr-FR"/>
              <a:pPr>
                <a:defRPr/>
              </a:pPr>
              <a:t>28/07/2011</a:t>
            </a:fld>
            <a:endParaRPr lang="fr-FR"/>
          </a:p>
        </p:txBody>
      </p:sp>
      <p:sp>
        <p:nvSpPr>
          <p:cNvPr id="23" name="Espace réservé du pied de page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Espace réservé du numéro de diapositive 28"/>
          <p:cNvSpPr>
            <a:spLocks noGrp="1"/>
          </p:cNvSpPr>
          <p:nvPr>
            <p:ph type="sldNum" sz="quarter" idx="12"/>
          </p:nvPr>
        </p:nvSpPr>
        <p:spPr bwMode="auto">
          <a:xfrm>
            <a:off x="1325563" y="4929188"/>
            <a:ext cx="609600" cy="517525"/>
          </a:xfrm>
        </p:spPr>
        <p:txBody>
          <a:bodyPr/>
          <a:lstStyle>
            <a:lvl1pPr>
              <a:defRPr/>
            </a:lvl1pPr>
          </a:lstStyle>
          <a:p>
            <a:pPr>
              <a:defRPr/>
            </a:pPr>
            <a:fld id="{54EC53C9-5925-4E21-8072-A104058A7347}"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E9FFD61F-2F52-4F80-AF6C-198904413110}" type="datetime1">
              <a:rPr lang="fr-FR"/>
              <a:pPr>
                <a:defRPr/>
              </a:pPr>
              <a:t>28/07/2011</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en-US"/>
          </a:p>
        </p:txBody>
      </p:sp>
      <p:sp>
        <p:nvSpPr>
          <p:cNvPr id="6" name="Espace réservé du numéro de diapositive 22"/>
          <p:cNvSpPr>
            <a:spLocks noGrp="1"/>
          </p:cNvSpPr>
          <p:nvPr>
            <p:ph type="sldNum" sz="quarter" idx="12"/>
          </p:nvPr>
        </p:nvSpPr>
        <p:spPr/>
        <p:txBody>
          <a:bodyPr/>
          <a:lstStyle>
            <a:lvl1pPr>
              <a:defRPr/>
            </a:lvl1pPr>
          </a:lstStyle>
          <a:p>
            <a:pPr>
              <a:defRPr/>
            </a:pPr>
            <a:fld id="{BC1D1469-C909-46C4-9C85-ADEB0BB13877}"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F282045F-E8BB-4487-A6F0-D5E0C4EDAC96}" type="datetime1">
              <a:rPr lang="fr-FR"/>
              <a:pPr>
                <a:defRPr/>
              </a:pPr>
              <a:t>28/07/2011</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en-US"/>
          </a:p>
        </p:txBody>
      </p:sp>
      <p:sp>
        <p:nvSpPr>
          <p:cNvPr id="6" name="Espace réservé du numéro de diapositive 22"/>
          <p:cNvSpPr>
            <a:spLocks noGrp="1"/>
          </p:cNvSpPr>
          <p:nvPr>
            <p:ph type="sldNum" sz="quarter" idx="12"/>
          </p:nvPr>
        </p:nvSpPr>
        <p:spPr/>
        <p:txBody>
          <a:bodyPr/>
          <a:lstStyle>
            <a:lvl1pPr>
              <a:defRPr/>
            </a:lvl1pPr>
          </a:lstStyle>
          <a:p>
            <a:pPr>
              <a:defRPr/>
            </a:pPr>
            <a:fld id="{DF8A4A44-B7B4-468E-A66C-B6A932C7EF15}"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600200"/>
            <a:ext cx="7467600" cy="487375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6"/>
          <p:cNvSpPr>
            <a:spLocks noGrp="1"/>
          </p:cNvSpPr>
          <p:nvPr>
            <p:ph type="dt" sz="half" idx="10"/>
          </p:nvPr>
        </p:nvSpPr>
        <p:spPr/>
        <p:txBody>
          <a:bodyPr rtlCol="0"/>
          <a:lstStyle>
            <a:lvl1pPr>
              <a:defRPr/>
            </a:lvl1pPr>
          </a:lstStyle>
          <a:p>
            <a:pPr>
              <a:defRPr/>
            </a:pPr>
            <a:fld id="{50C71E30-D317-4041-8F71-20B1B88CDCA8}" type="datetime1">
              <a:rPr lang="fr-FR"/>
              <a:pPr>
                <a:defRPr/>
              </a:pPr>
              <a:t>28/07/2011</a:t>
            </a:fld>
            <a:endParaRPr lang="fr-FR"/>
          </a:p>
        </p:txBody>
      </p:sp>
      <p:sp>
        <p:nvSpPr>
          <p:cNvPr id="5" name="Espace réservé du numéro de diapositive 8"/>
          <p:cNvSpPr>
            <a:spLocks noGrp="1"/>
          </p:cNvSpPr>
          <p:nvPr>
            <p:ph type="sldNum" sz="quarter" idx="11"/>
          </p:nvPr>
        </p:nvSpPr>
        <p:spPr/>
        <p:txBody>
          <a:bodyPr rtlCol="0"/>
          <a:lstStyle>
            <a:lvl1pPr>
              <a:defRPr/>
            </a:lvl1pPr>
          </a:lstStyle>
          <a:p>
            <a:pPr>
              <a:defRPr/>
            </a:pPr>
            <a:fld id="{8E414AF7-D5B0-4001-9D1F-4BCC7D3B9A1B}" type="slidenum">
              <a:rPr lang="fr-FR"/>
              <a:pPr>
                <a:defRPr/>
              </a:pPr>
              <a:t>‹#›</a:t>
            </a:fld>
            <a:endParaRPr lang="fr-FR"/>
          </a:p>
        </p:txBody>
      </p:sp>
      <p:sp>
        <p:nvSpPr>
          <p:cNvPr id="6" name="Espace réservé du pied de page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onnecteur droit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necteur droit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Ellipse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Ellipse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Ellipse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Ellipse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Connecteur droit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0" name="Espace réservé de la date 3"/>
          <p:cNvSpPr>
            <a:spLocks noGrp="1"/>
          </p:cNvSpPr>
          <p:nvPr>
            <p:ph type="dt" sz="half" idx="10"/>
          </p:nvPr>
        </p:nvSpPr>
        <p:spPr bwMode="auto">
          <a:xfrm rot="5400000">
            <a:off x="7762875" y="1169988"/>
            <a:ext cx="2286000" cy="381000"/>
          </a:xfrm>
        </p:spPr>
        <p:txBody>
          <a:bodyPr/>
          <a:lstStyle>
            <a:lvl1pPr>
              <a:defRPr/>
            </a:lvl1pPr>
          </a:lstStyle>
          <a:p>
            <a:pPr>
              <a:defRPr/>
            </a:pPr>
            <a:fld id="{A441D594-9306-4C99-9D1A-8A8F7867DE9C}" type="datetime1">
              <a:rPr lang="fr-FR"/>
              <a:pPr>
                <a:defRPr/>
              </a:pPr>
              <a:t>28/07/2011</a:t>
            </a:fld>
            <a:endParaRPr lang="fr-FR"/>
          </a:p>
        </p:txBody>
      </p:sp>
      <p:sp>
        <p:nvSpPr>
          <p:cNvPr id="21" name="Espace réservé du pied de page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Espace réservé du numéro de diapositive 5"/>
          <p:cNvSpPr>
            <a:spLocks noGrp="1"/>
          </p:cNvSpPr>
          <p:nvPr>
            <p:ph type="sldNum" sz="quarter" idx="12"/>
          </p:nvPr>
        </p:nvSpPr>
        <p:spPr bwMode="auto">
          <a:xfrm>
            <a:off x="1339850" y="4929188"/>
            <a:ext cx="609600" cy="517525"/>
          </a:xfrm>
        </p:spPr>
        <p:txBody>
          <a:bodyPr/>
          <a:lstStyle>
            <a:lvl1pPr>
              <a:defRPr/>
            </a:lvl1pPr>
          </a:lstStyle>
          <a:p>
            <a:pPr>
              <a:defRPr/>
            </a:pPr>
            <a:fld id="{7600F756-207B-4A93-8234-FE4B171E663D}"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270248"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D37CABB8-0524-4048-AC56-469A47B6F13A}" type="datetime1">
              <a:rPr lang="fr-FR"/>
              <a:pPr>
                <a:defRPr/>
              </a:pPr>
              <a:t>28/07/2011</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en-US"/>
          </a:p>
        </p:txBody>
      </p:sp>
      <p:sp>
        <p:nvSpPr>
          <p:cNvPr id="7" name="Espace réservé du numéro de diapositive 22"/>
          <p:cNvSpPr>
            <a:spLocks noGrp="1"/>
          </p:cNvSpPr>
          <p:nvPr>
            <p:ph type="sldNum" sz="quarter" idx="12"/>
          </p:nvPr>
        </p:nvSpPr>
        <p:spPr/>
        <p:txBody>
          <a:bodyPr/>
          <a:lstStyle>
            <a:lvl1pPr>
              <a:defRPr/>
            </a:lvl1pPr>
          </a:lstStyle>
          <a:p>
            <a:pPr>
              <a:defRPr/>
            </a:pPr>
            <a:fld id="{EAC86E9F-C775-4F1D-9B52-AF59D56B5F6C}"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457200"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371975"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13"/>
          <p:cNvSpPr>
            <a:spLocks noGrp="1"/>
          </p:cNvSpPr>
          <p:nvPr>
            <p:ph type="dt" sz="half" idx="10"/>
          </p:nvPr>
        </p:nvSpPr>
        <p:spPr/>
        <p:txBody>
          <a:bodyPr/>
          <a:lstStyle>
            <a:lvl1pPr>
              <a:defRPr/>
            </a:lvl1pPr>
          </a:lstStyle>
          <a:p>
            <a:pPr>
              <a:defRPr/>
            </a:pPr>
            <a:fld id="{7FB6D43E-E80E-4E51-9DB4-7E3C3A1510D3}" type="datetime1">
              <a:rPr lang="fr-FR"/>
              <a:pPr>
                <a:defRPr/>
              </a:pPr>
              <a:t>28/07/2011</a:t>
            </a:fld>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en-US"/>
          </a:p>
        </p:txBody>
      </p:sp>
      <p:sp>
        <p:nvSpPr>
          <p:cNvPr id="9" name="Espace réservé du numéro de diapositive 22"/>
          <p:cNvSpPr>
            <a:spLocks noGrp="1"/>
          </p:cNvSpPr>
          <p:nvPr>
            <p:ph type="sldNum" sz="quarter" idx="12"/>
          </p:nvPr>
        </p:nvSpPr>
        <p:spPr/>
        <p:txBody>
          <a:bodyPr/>
          <a:lstStyle>
            <a:lvl1pPr>
              <a:defRPr/>
            </a:lvl1pPr>
          </a:lstStyle>
          <a:p>
            <a:pPr>
              <a:defRPr/>
            </a:pPr>
            <a:fld id="{84ACFBE5-0FE7-41C9-A618-4BE7E9071C1C}"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5"/>
          <p:cNvSpPr>
            <a:spLocks noGrp="1"/>
          </p:cNvSpPr>
          <p:nvPr>
            <p:ph type="dt" sz="half" idx="10"/>
          </p:nvPr>
        </p:nvSpPr>
        <p:spPr/>
        <p:txBody>
          <a:bodyPr rtlCol="0"/>
          <a:lstStyle>
            <a:lvl1pPr>
              <a:defRPr/>
            </a:lvl1pPr>
          </a:lstStyle>
          <a:p>
            <a:pPr>
              <a:defRPr/>
            </a:pPr>
            <a:fld id="{CDCF2A71-E742-49D9-8516-C56CF6D8FC48}" type="datetime1">
              <a:rPr lang="fr-FR"/>
              <a:pPr>
                <a:defRPr/>
              </a:pPr>
              <a:t>28/07/2011</a:t>
            </a:fld>
            <a:endParaRPr lang="fr-FR"/>
          </a:p>
        </p:txBody>
      </p:sp>
      <p:sp>
        <p:nvSpPr>
          <p:cNvPr id="4" name="Espace réservé du numéro de diapositive 6"/>
          <p:cNvSpPr>
            <a:spLocks noGrp="1"/>
          </p:cNvSpPr>
          <p:nvPr>
            <p:ph type="sldNum" sz="quarter" idx="11"/>
          </p:nvPr>
        </p:nvSpPr>
        <p:spPr/>
        <p:txBody>
          <a:bodyPr rtlCol="0"/>
          <a:lstStyle>
            <a:lvl1pPr>
              <a:defRPr/>
            </a:lvl1pPr>
          </a:lstStyle>
          <a:p>
            <a:pPr>
              <a:defRPr/>
            </a:pPr>
            <a:fld id="{B7D43EB2-6463-4D4F-9369-73B75380FA2D}" type="slidenum">
              <a:rPr lang="fr-FR"/>
              <a:pPr>
                <a:defRPr/>
              </a:pPr>
              <a:t>‹#›</a:t>
            </a:fld>
            <a:endParaRPr lang="fr-FR"/>
          </a:p>
        </p:txBody>
      </p:sp>
      <p:sp>
        <p:nvSpPr>
          <p:cNvPr id="5" name="Espace réservé du pied de page 7"/>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C0BE5DEE-36AC-4E4A-9109-D83440DBFE55}" type="datetime1">
              <a:rPr lang="fr-FR"/>
              <a:pPr>
                <a:defRPr/>
              </a:pPr>
              <a:t>28/07/2011</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en-US"/>
          </a:p>
        </p:txBody>
      </p:sp>
      <p:sp>
        <p:nvSpPr>
          <p:cNvPr id="4" name="Espace réservé du numéro de diapositive 22"/>
          <p:cNvSpPr>
            <a:spLocks noGrp="1"/>
          </p:cNvSpPr>
          <p:nvPr>
            <p:ph type="sldNum" sz="quarter" idx="12"/>
          </p:nvPr>
        </p:nvSpPr>
        <p:spPr/>
        <p:txBody>
          <a:bodyPr/>
          <a:lstStyle>
            <a:lvl1pPr>
              <a:defRPr/>
            </a:lvl1pPr>
          </a:lstStyle>
          <a:p>
            <a:pPr>
              <a:defRPr/>
            </a:pPr>
            <a:fld id="{F530EBDA-2B5F-4DAA-8EF5-74F7557A1611}"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Connecteur droit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Ellipse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rot="5400000">
            <a:off x="3371850" y="3200400"/>
            <a:ext cx="6309360" cy="457200"/>
          </a:xfrm>
        </p:spPr>
        <p:txBody>
          <a:bodyPr/>
          <a:lstStyle>
            <a:lvl1pPr algn="l">
              <a:buNone/>
              <a:defRPr sz="2000" b="1" cap="sm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8" name="Espace réservé du contenu 17"/>
          <p:cNvSpPr>
            <a:spLocks noGrp="1"/>
          </p:cNvSpPr>
          <p:nvPr>
            <p:ph sz="quarter" idx="1"/>
          </p:nvPr>
        </p:nvSpPr>
        <p:spPr>
          <a:xfrm>
            <a:off x="304800" y="274320"/>
            <a:ext cx="5638800" cy="63276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e la date 20"/>
          <p:cNvSpPr>
            <a:spLocks noGrp="1"/>
          </p:cNvSpPr>
          <p:nvPr>
            <p:ph type="dt" sz="half" idx="10"/>
          </p:nvPr>
        </p:nvSpPr>
        <p:spPr/>
        <p:txBody>
          <a:bodyPr rtlCol="0"/>
          <a:lstStyle>
            <a:lvl1pPr>
              <a:defRPr/>
            </a:lvl1pPr>
          </a:lstStyle>
          <a:p>
            <a:pPr>
              <a:defRPr/>
            </a:pPr>
            <a:fld id="{BDC35824-9F4E-4D23-97C5-59F479A8D157}" type="datetime1">
              <a:rPr lang="fr-FR"/>
              <a:pPr>
                <a:defRPr/>
              </a:pPr>
              <a:t>28/07/2011</a:t>
            </a:fld>
            <a:endParaRPr lang="fr-FR"/>
          </a:p>
        </p:txBody>
      </p:sp>
      <p:sp>
        <p:nvSpPr>
          <p:cNvPr id="13" name="Espace réservé du numéro de diapositive 21"/>
          <p:cNvSpPr>
            <a:spLocks noGrp="1"/>
          </p:cNvSpPr>
          <p:nvPr>
            <p:ph type="sldNum" sz="quarter" idx="11"/>
          </p:nvPr>
        </p:nvSpPr>
        <p:spPr/>
        <p:txBody>
          <a:bodyPr rtlCol="0"/>
          <a:lstStyle>
            <a:lvl1pPr>
              <a:defRPr/>
            </a:lvl1pPr>
          </a:lstStyle>
          <a:p>
            <a:pPr>
              <a:defRPr/>
            </a:pPr>
            <a:fld id="{E59472F8-5E4D-421A-BEBD-5E3DEB002553}" type="slidenum">
              <a:rPr lang="fr-FR"/>
              <a:pPr>
                <a:defRPr/>
              </a:pPr>
              <a:t>‹#›</a:t>
            </a:fld>
            <a:endParaRPr lang="fr-FR"/>
          </a:p>
        </p:txBody>
      </p:sp>
      <p:sp>
        <p:nvSpPr>
          <p:cNvPr id="14" name="Espace réservé du pied de page 22"/>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Ellipse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necteur droit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re 1"/>
          <p:cNvSpPr>
            <a:spLocks noGrp="1"/>
          </p:cNvSpPr>
          <p:nvPr>
            <p:ph type="title"/>
          </p:nvPr>
        </p:nvSpPr>
        <p:spPr>
          <a:xfrm rot="5400000">
            <a:off x="3350133" y="3200400"/>
            <a:ext cx="6309360" cy="457200"/>
          </a:xfrm>
        </p:spPr>
        <p:txBody>
          <a:bodyPr/>
          <a:lstStyle>
            <a:lvl1pPr algn="l">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2" name="Espace réservé de la date 16"/>
          <p:cNvSpPr>
            <a:spLocks noGrp="1"/>
          </p:cNvSpPr>
          <p:nvPr>
            <p:ph type="dt" sz="half" idx="10"/>
          </p:nvPr>
        </p:nvSpPr>
        <p:spPr/>
        <p:txBody>
          <a:bodyPr rtlCol="0"/>
          <a:lstStyle>
            <a:lvl1pPr>
              <a:defRPr/>
            </a:lvl1pPr>
          </a:lstStyle>
          <a:p>
            <a:pPr>
              <a:defRPr/>
            </a:pPr>
            <a:fld id="{1A471256-B5C6-49FC-AFA6-FE1CF2A6349C}" type="datetime1">
              <a:rPr lang="fr-FR"/>
              <a:pPr>
                <a:defRPr/>
              </a:pPr>
              <a:t>28/07/2011</a:t>
            </a:fld>
            <a:endParaRPr lang="fr-FR"/>
          </a:p>
        </p:txBody>
      </p:sp>
      <p:sp>
        <p:nvSpPr>
          <p:cNvPr id="13" name="Espace réservé du numéro de diapositive 17"/>
          <p:cNvSpPr>
            <a:spLocks noGrp="1"/>
          </p:cNvSpPr>
          <p:nvPr>
            <p:ph type="sldNum" sz="quarter" idx="11"/>
          </p:nvPr>
        </p:nvSpPr>
        <p:spPr/>
        <p:txBody>
          <a:bodyPr rtlCol="0"/>
          <a:lstStyle>
            <a:lvl1pPr>
              <a:defRPr/>
            </a:lvl1pPr>
          </a:lstStyle>
          <a:p>
            <a:pPr>
              <a:defRPr/>
            </a:pPr>
            <a:fld id="{5BF293B2-32CF-4CA6-BA9A-F35640BDC2D1}" type="slidenum">
              <a:rPr lang="fr-FR"/>
              <a:pPr>
                <a:defRPr/>
              </a:pPr>
              <a:t>‹#›</a:t>
            </a:fld>
            <a:endParaRPr lang="fr-FR"/>
          </a:p>
        </p:txBody>
      </p:sp>
      <p:sp>
        <p:nvSpPr>
          <p:cNvPr id="14" name="Espace réservé du pied de page 20"/>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lang="fr-FR" smtClean="0"/>
              <a:t>Cliquez pour modifier le style du titre</a:t>
            </a:r>
            <a:endParaRPr lang="en-US"/>
          </a:p>
        </p:txBody>
      </p:sp>
      <p:sp>
        <p:nvSpPr>
          <p:cNvPr id="1028" name="Espace réservé du text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6062AC12-80FB-41BF-842B-053D26C73070}" type="datetime1">
              <a:rPr lang="fr-FR"/>
              <a:pPr>
                <a:defRPr/>
              </a:pPr>
              <a:t>28/07/2011</a:t>
            </a:fld>
            <a:endParaRPr lang="fr-FR"/>
          </a:p>
        </p:txBody>
      </p:sp>
      <p:sp>
        <p:nvSpPr>
          <p:cNvPr id="3" name="Espace réservé du pied de page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entury Schoolbook"/>
              </a:defRPr>
            </a:lvl1pPr>
          </a:lstStyle>
          <a:p>
            <a:pPr>
              <a:defRPr/>
            </a:pPr>
            <a:endParaRPr lang="en-US"/>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El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Espace réservé du numéro de diapositive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48F7784F-6421-4573-99FE-5DABB0C761BE}"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sb.org/lectio/cassian/inst/instnote.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vagrius.net/articles.php?article_id=12" TargetMode="External"/><Relationship Id="rId2" Type="http://schemas.openxmlformats.org/officeDocument/2006/relationships/hyperlink" Target="http://www.ldysinger.com/evagrius/00_Introd/00a_start.htm" TargetMode="External"/><Relationship Id="rId1" Type="http://schemas.openxmlformats.org/officeDocument/2006/relationships/slideLayout" Target="../slideLayouts/slideLayout2.xml"/><Relationship Id="rId5" Type="http://schemas.openxmlformats.org/officeDocument/2006/relationships/hyperlink" Target="http://www.holycrossmedford.org/documents/From%20the%20Four%20Centuries%20of%20Love.pdf" TargetMode="External"/><Relationship Id="rId4" Type="http://schemas.openxmlformats.org/officeDocument/2006/relationships/hyperlink" Target="http://www.osb.org/lectio/cassian/inst/inst11.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jesus4u.co.uk/study-sheets/evagrius-seven-deadly-sins-origins/eight-thoughts" TargetMode="External"/><Relationship Id="rId2" Type="http://schemas.openxmlformats.org/officeDocument/2006/relationships/hyperlink" Target="http://www.hermitary.com/solitude/evagriu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lt.scripturetext.com/philippians/2.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newlivingtranslation.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8"/>
          <p:cNvSpPr>
            <a:spLocks noGrp="1"/>
          </p:cNvSpPr>
          <p:nvPr>
            <p:ph type="sldNum" sz="quarter" idx="12"/>
          </p:nvPr>
        </p:nvSpPr>
        <p:spPr/>
        <p:txBody>
          <a:bodyPr/>
          <a:lstStyle/>
          <a:p>
            <a:pPr>
              <a:defRPr/>
            </a:pPr>
            <a:fld id="{C580CDC0-9772-44CA-873D-C6A843275AD2}" type="slidenum">
              <a:rPr lang="fr-FR"/>
              <a:pPr>
                <a:defRPr/>
              </a:pPr>
              <a:t>1</a:t>
            </a:fld>
            <a:endParaRPr lang="fr-FR"/>
          </a:p>
        </p:txBody>
      </p:sp>
      <p:sp>
        <p:nvSpPr>
          <p:cNvPr id="15362" name="Titre 1"/>
          <p:cNvSpPr>
            <a:spLocks noGrp="1"/>
          </p:cNvSpPr>
          <p:nvPr>
            <p:ph type="ctrTitle"/>
          </p:nvPr>
        </p:nvSpPr>
        <p:spPr bwMode="auto">
          <a:xfrm>
            <a:off x="2124075" y="1125538"/>
            <a:ext cx="7772400" cy="1470025"/>
          </a:xfrm>
        </p:spPr>
        <p:txBody>
          <a:bodyPr wrap="square" lIns="91440" tIns="45720" rIns="91440" bIns="45720" numCol="1" anchorCtr="0" compatLnSpc="1">
            <a:prstTxWarp prst="textNoShape">
              <a:avLst/>
            </a:prstTxWarp>
          </a:bodyPr>
          <a:lstStyle/>
          <a:p>
            <a:pPr eaLnBrk="1" hangingPunct="1"/>
            <a:r>
              <a:rPr lang="fr-FR" cap="none" smtClean="0">
                <a:latin typeface="Arial" charset="0"/>
              </a:rPr>
              <a:t>VAINGLORY</a:t>
            </a:r>
            <a:r>
              <a:rPr lang="fr-FR" cap="none" smtClean="0"/>
              <a:t>	</a:t>
            </a:r>
          </a:p>
        </p:txBody>
      </p:sp>
      <p:sp>
        <p:nvSpPr>
          <p:cNvPr id="15363" name="Sous-titre 2"/>
          <p:cNvSpPr>
            <a:spLocks noGrp="1"/>
          </p:cNvSpPr>
          <p:nvPr>
            <p:ph type="subTitle" idx="1"/>
          </p:nvPr>
        </p:nvSpPr>
        <p:spPr>
          <a:xfrm>
            <a:off x="2374900" y="2636838"/>
            <a:ext cx="6769100" cy="1079500"/>
          </a:xfrm>
        </p:spPr>
        <p:txBody>
          <a:bodyPr/>
          <a:lstStyle/>
          <a:p>
            <a:pPr eaLnBrk="1" hangingPunct="1"/>
            <a:r>
              <a:rPr lang="fr-FR" smtClean="0">
                <a:latin typeface="Arial" charset="0"/>
              </a:rPr>
              <a:t>kenodoxia</a:t>
            </a:r>
          </a:p>
        </p:txBody>
      </p:sp>
      <p:sp>
        <p:nvSpPr>
          <p:cNvPr id="15364" name="ZoneTexte 3"/>
          <p:cNvSpPr txBox="1">
            <a:spLocks noChangeArrowheads="1"/>
          </p:cNvSpPr>
          <p:nvPr/>
        </p:nvSpPr>
        <p:spPr bwMode="auto">
          <a:xfrm>
            <a:off x="971550" y="3860800"/>
            <a:ext cx="7416800" cy="2032000"/>
          </a:xfrm>
          <a:prstGeom prst="rect">
            <a:avLst/>
          </a:prstGeom>
          <a:noFill/>
          <a:ln w="9525">
            <a:noFill/>
            <a:miter lim="800000"/>
            <a:headEnd/>
            <a:tailEnd/>
          </a:ln>
        </p:spPr>
        <p:txBody>
          <a:bodyPr>
            <a:spAutoFit/>
          </a:bodyPr>
          <a:lstStyle/>
          <a:p>
            <a:pPr algn="ctr"/>
            <a:r>
              <a:rPr lang="en-US" b="1">
                <a:latin typeface="Century Schoolbook"/>
              </a:rPr>
              <a:t/>
            </a:r>
            <a:br>
              <a:rPr lang="en-US" b="1">
                <a:latin typeface="Century Schoolbook"/>
              </a:rPr>
            </a:br>
            <a:endParaRPr lang="en-US" b="1">
              <a:latin typeface="Century Schoolbook"/>
            </a:endParaRPr>
          </a:p>
          <a:p>
            <a:pPr algn="ctr"/>
            <a:r>
              <a:rPr lang="en-US" i="1">
                <a:latin typeface="Century Schoolbook"/>
              </a:rPr>
              <a:t>The vain-glory of this world is a deceitful sweetness, a fruitless labor, a perpetual fear, a dangerous honor; her beginning is without Providence, and her end not without repentance</a:t>
            </a:r>
            <a:r>
              <a:rPr lang="en-US">
                <a:latin typeface="Century Schoolbook"/>
              </a:rPr>
              <a:t>.</a:t>
            </a:r>
            <a:r>
              <a:rPr lang="en-US" b="1" i="1">
                <a:latin typeface="Century Schoolbook"/>
              </a:rPr>
              <a:t>  </a:t>
            </a:r>
          </a:p>
          <a:p>
            <a:pPr algn="ctr"/>
            <a:r>
              <a:rPr lang="en-US" b="1" i="1">
                <a:latin typeface="Century Schoolbook"/>
              </a:rPr>
              <a:t>						</a:t>
            </a:r>
            <a:r>
              <a:rPr lang="en-US">
                <a:latin typeface="Century Schoolbook"/>
              </a:rPr>
              <a:t>Francis Quarles</a:t>
            </a:r>
            <a:endParaRPr lang="en-US" u="sng">
              <a:latin typeface="Century Schoolbook"/>
            </a:endParaRPr>
          </a:p>
          <a:p>
            <a:pPr algn="ctr"/>
            <a:endParaRPr lang="fr-FR">
              <a:latin typeface="Century Schoolbook"/>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945688EF-DFE2-4419-BFD7-6482C6F1AFD2}" type="slidenum">
              <a:rPr lang="fr-FR"/>
              <a:pPr>
                <a:defRPr/>
              </a:pPr>
              <a:t>10</a:t>
            </a:fld>
            <a:endParaRPr lang="fr-FR"/>
          </a:p>
        </p:txBody>
      </p:sp>
      <p:sp>
        <p:nvSpPr>
          <p:cNvPr id="33794"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PRAKTIKOS</a:t>
            </a:r>
          </a:p>
        </p:txBody>
      </p:sp>
      <p:sp>
        <p:nvSpPr>
          <p:cNvPr id="33795" name="Espace réservé du contenu 2"/>
          <p:cNvSpPr>
            <a:spLocks noGrp="1"/>
          </p:cNvSpPr>
          <p:nvPr>
            <p:ph sz="quarter" idx="1"/>
          </p:nvPr>
        </p:nvSpPr>
        <p:spPr>
          <a:xfrm>
            <a:off x="457200" y="1600200"/>
            <a:ext cx="8435975" cy="5068888"/>
          </a:xfrm>
        </p:spPr>
        <p:txBody>
          <a:bodyPr/>
          <a:lstStyle/>
          <a:p>
            <a:pPr eaLnBrk="1" hangingPunct="1">
              <a:lnSpc>
                <a:spcPct val="80000"/>
              </a:lnSpc>
              <a:buFont typeface="Wingdings" pitchFamily="2" charset="2"/>
              <a:buNone/>
            </a:pPr>
            <a:r>
              <a:rPr lang="fr-CA" sz="2000" b="1" smtClean="0">
                <a:latin typeface="Arial" charset="0"/>
              </a:rPr>
              <a:t>57.</a:t>
            </a:r>
            <a:r>
              <a:rPr lang="fr-CA" sz="2000" smtClean="0">
                <a:latin typeface="Arial" charset="0"/>
              </a:rPr>
              <a:t>  TWO in number are the soul’s peaceful states: </a:t>
            </a:r>
          </a:p>
          <a:p>
            <a:pPr eaLnBrk="1" hangingPunct="1">
              <a:lnSpc>
                <a:spcPct val="80000"/>
              </a:lnSpc>
              <a:buFont typeface="Wingdings" pitchFamily="2" charset="2"/>
              <a:buNone/>
            </a:pPr>
            <a:r>
              <a:rPr lang="fr-CA" sz="2000" b="1" smtClean="0">
                <a:latin typeface="Arial" charset="0"/>
              </a:rPr>
              <a:t>	</a:t>
            </a:r>
            <a:r>
              <a:rPr lang="el-GR" sz="2000" b="1" smtClean="0">
                <a:latin typeface="Arial" charset="0"/>
              </a:rPr>
              <a:t>[</a:t>
            </a:r>
            <a:r>
              <a:rPr lang="fr-CA" sz="2000" b="1" smtClean="0">
                <a:latin typeface="Arial" charset="0"/>
              </a:rPr>
              <a:t>A]</a:t>
            </a:r>
            <a:r>
              <a:rPr lang="fr-CA" sz="2000" smtClean="0">
                <a:latin typeface="Arial" charset="0"/>
              </a:rPr>
              <a:t> the first grows from natural seeds;</a:t>
            </a:r>
          </a:p>
          <a:p>
            <a:pPr eaLnBrk="1" hangingPunct="1">
              <a:lnSpc>
                <a:spcPct val="80000"/>
              </a:lnSpc>
              <a:buFont typeface="Wingdings" pitchFamily="2" charset="2"/>
              <a:buNone/>
            </a:pPr>
            <a:r>
              <a:rPr lang="fr-CA" sz="2000" b="1" smtClean="0">
                <a:latin typeface="Arial" charset="0"/>
              </a:rPr>
              <a:t>	[B]</a:t>
            </a:r>
            <a:r>
              <a:rPr lang="fr-CA" sz="2000" smtClean="0">
                <a:latin typeface="Arial" charset="0"/>
              </a:rPr>
              <a:t> while the other is engendered by the withdrawal of the demons</a:t>
            </a:r>
          </a:p>
          <a:p>
            <a:pPr eaLnBrk="1" hangingPunct="1">
              <a:lnSpc>
                <a:spcPct val="80000"/>
              </a:lnSpc>
              <a:buFont typeface="Wingdings" pitchFamily="2" charset="2"/>
              <a:buNone/>
            </a:pPr>
            <a:r>
              <a:rPr lang="fr-CA" sz="2000" smtClean="0">
                <a:latin typeface="Arial" charset="0"/>
              </a:rPr>
              <a:t>	From the first there follow: </a:t>
            </a:r>
          </a:p>
          <a:p>
            <a:pPr eaLnBrk="1" hangingPunct="1">
              <a:lnSpc>
                <a:spcPct val="80000"/>
              </a:lnSpc>
              <a:buFont typeface="Wingdings" pitchFamily="2" charset="2"/>
              <a:buNone/>
            </a:pPr>
            <a:r>
              <a:rPr lang="fr-CA" sz="2000" b="1" smtClean="0">
                <a:latin typeface="Arial" charset="0"/>
              </a:rPr>
              <a:t>	</a:t>
            </a:r>
            <a:r>
              <a:rPr lang="el-GR" sz="2000" b="1" smtClean="0">
                <a:latin typeface="Arial" charset="0"/>
              </a:rPr>
              <a:t>[1] </a:t>
            </a:r>
            <a:r>
              <a:rPr lang="fr-CA" sz="2000" smtClean="0">
                <a:latin typeface="Arial" charset="0"/>
              </a:rPr>
              <a:t>humility, with</a:t>
            </a:r>
          </a:p>
          <a:p>
            <a:pPr eaLnBrk="1" hangingPunct="1">
              <a:lnSpc>
                <a:spcPct val="80000"/>
              </a:lnSpc>
              <a:buFont typeface="Wingdings" pitchFamily="2" charset="2"/>
              <a:buNone/>
            </a:pPr>
            <a:r>
              <a:rPr lang="fr-CA" sz="2000" b="1" smtClean="0">
                <a:latin typeface="Arial" charset="0"/>
              </a:rPr>
              <a:t>	[2] </a:t>
            </a:r>
            <a:r>
              <a:rPr lang="fr-CA" sz="2000" smtClean="0">
                <a:latin typeface="Arial" charset="0"/>
              </a:rPr>
              <a:t>compunction, and</a:t>
            </a:r>
          </a:p>
          <a:p>
            <a:pPr eaLnBrk="1" hangingPunct="1">
              <a:lnSpc>
                <a:spcPct val="80000"/>
              </a:lnSpc>
              <a:buFont typeface="Wingdings" pitchFamily="2" charset="2"/>
              <a:buNone/>
            </a:pPr>
            <a:r>
              <a:rPr lang="fr-CA" sz="2000" b="1" smtClean="0">
                <a:latin typeface="Arial" charset="0"/>
              </a:rPr>
              <a:t>	[3] </a:t>
            </a:r>
            <a:r>
              <a:rPr lang="fr-CA" sz="2000" smtClean="0">
                <a:latin typeface="Arial" charset="0"/>
              </a:rPr>
              <a:t>tears, and</a:t>
            </a:r>
          </a:p>
          <a:p>
            <a:pPr eaLnBrk="1" hangingPunct="1">
              <a:lnSpc>
                <a:spcPct val="80000"/>
              </a:lnSpc>
              <a:buFont typeface="Wingdings" pitchFamily="2" charset="2"/>
              <a:buNone/>
            </a:pPr>
            <a:r>
              <a:rPr lang="fr-CA" sz="2000" b="1" smtClean="0">
                <a:latin typeface="Arial" charset="0"/>
              </a:rPr>
              <a:t>	[4] </a:t>
            </a:r>
            <a:r>
              <a:rPr lang="fr-CA" sz="2000" smtClean="0">
                <a:latin typeface="Arial" charset="0"/>
              </a:rPr>
              <a:t>limitless longing (</a:t>
            </a:r>
            <a:r>
              <a:rPr lang="fr-CA" sz="2000" i="1" smtClean="0">
                <a:latin typeface="Arial" charset="0"/>
              </a:rPr>
              <a:t>pothos</a:t>
            </a:r>
            <a:r>
              <a:rPr lang="fr-CA" sz="2000" smtClean="0">
                <a:latin typeface="Arial" charset="0"/>
              </a:rPr>
              <a:t>) for God, and</a:t>
            </a:r>
          </a:p>
          <a:p>
            <a:pPr eaLnBrk="1" hangingPunct="1">
              <a:lnSpc>
                <a:spcPct val="80000"/>
              </a:lnSpc>
              <a:buFont typeface="Wingdings" pitchFamily="2" charset="2"/>
              <a:buNone/>
            </a:pPr>
            <a:r>
              <a:rPr lang="fr-CA" sz="2000" b="1" smtClean="0">
                <a:latin typeface="Arial" charset="0"/>
              </a:rPr>
              <a:t>	[5] </a:t>
            </a:r>
            <a:r>
              <a:rPr lang="fr-CA" sz="2000" smtClean="0">
                <a:latin typeface="Arial" charset="0"/>
              </a:rPr>
              <a:t>immeasurable eagerness for [our assigned] task. </a:t>
            </a:r>
          </a:p>
          <a:p>
            <a:pPr eaLnBrk="1" hangingPunct="1">
              <a:lnSpc>
                <a:spcPct val="80000"/>
              </a:lnSpc>
              <a:buFont typeface="Wingdings" pitchFamily="2" charset="2"/>
              <a:buNone/>
            </a:pPr>
            <a:r>
              <a:rPr lang="fr-CA" sz="2000" smtClean="0">
                <a:latin typeface="Arial" charset="0"/>
              </a:rPr>
              <a:t>	From the second [arise] </a:t>
            </a:r>
          </a:p>
          <a:p>
            <a:pPr eaLnBrk="1" hangingPunct="1">
              <a:lnSpc>
                <a:spcPct val="80000"/>
              </a:lnSpc>
              <a:buFont typeface="Wingdings" pitchFamily="2" charset="2"/>
              <a:buNone/>
            </a:pPr>
            <a:r>
              <a:rPr lang="fr-CA" sz="2000" b="1" smtClean="0">
                <a:latin typeface="Arial" charset="0"/>
              </a:rPr>
              <a:t>	</a:t>
            </a:r>
            <a:r>
              <a:rPr lang="el-GR" sz="2000" b="1" smtClean="0">
                <a:latin typeface="Arial" charset="0"/>
              </a:rPr>
              <a:t>[1] </a:t>
            </a:r>
            <a:r>
              <a:rPr lang="fr-CA" sz="2000" smtClean="0">
                <a:latin typeface="Arial" charset="0"/>
              </a:rPr>
              <a:t>vainglory with</a:t>
            </a:r>
          </a:p>
          <a:p>
            <a:pPr eaLnBrk="1" hangingPunct="1">
              <a:lnSpc>
                <a:spcPct val="80000"/>
              </a:lnSpc>
              <a:buFont typeface="Wingdings" pitchFamily="2" charset="2"/>
              <a:buNone/>
            </a:pPr>
            <a:r>
              <a:rPr lang="fr-CA" sz="2000" b="1" smtClean="0">
                <a:latin typeface="Arial" charset="0"/>
              </a:rPr>
              <a:t>	[2] </a:t>
            </a:r>
            <a:r>
              <a:rPr lang="fr-CA" sz="2000" smtClean="0">
                <a:latin typeface="Arial" charset="0"/>
              </a:rPr>
              <a:t>pride, which capture the monk when the other demons go away. </a:t>
            </a:r>
          </a:p>
          <a:p>
            <a:pPr eaLnBrk="1" hangingPunct="1">
              <a:lnSpc>
                <a:spcPct val="80000"/>
              </a:lnSpc>
              <a:buFont typeface="Wingdings" pitchFamily="2" charset="2"/>
              <a:buNone/>
            </a:pPr>
            <a:endParaRPr lang="fr-CA" sz="2000" smtClean="0">
              <a:latin typeface="Arial" charset="0"/>
            </a:endParaRPr>
          </a:p>
          <a:p>
            <a:pPr eaLnBrk="1" hangingPunct="1">
              <a:lnSpc>
                <a:spcPct val="80000"/>
              </a:lnSpc>
              <a:buFont typeface="Wingdings" pitchFamily="2" charset="2"/>
              <a:buNone/>
            </a:pPr>
            <a:r>
              <a:rPr lang="fr-CA" sz="2000" smtClean="0">
                <a:latin typeface="Arial" charset="0"/>
              </a:rPr>
              <a:t>One who perceives the beginnings of the first [peaceful] state will be even more sharply aware of the attacks of the demons</a:t>
            </a:r>
          </a:p>
          <a:p>
            <a:pPr eaLnBrk="1" hangingPunct="1">
              <a:lnSpc>
                <a:spcPct val="80000"/>
              </a:lnSpc>
            </a:pPr>
            <a:endParaRPr lang="fr-FR" sz="20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84D1FCC6-514C-4A72-8030-7144869B5C1A}" type="slidenum">
              <a:rPr lang="fr-FR"/>
              <a:pPr>
                <a:defRPr/>
              </a:pPr>
              <a:t>11</a:t>
            </a:fld>
            <a:endParaRPr lang="fr-FR"/>
          </a:p>
        </p:txBody>
      </p:sp>
      <p:sp>
        <p:nvSpPr>
          <p:cNvPr id="35842"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PRAKTIKOS</a:t>
            </a:r>
          </a:p>
        </p:txBody>
      </p:sp>
      <p:sp>
        <p:nvSpPr>
          <p:cNvPr id="3" name="Espace réservé du contenu 2"/>
          <p:cNvSpPr>
            <a:spLocks noGrp="1"/>
          </p:cNvSpPr>
          <p:nvPr>
            <p:ph sz="quarter" idx="1"/>
          </p:nvPr>
        </p:nvSpPr>
        <p:spPr>
          <a:xfrm>
            <a:off x="457200" y="1600200"/>
            <a:ext cx="7467600" cy="4873625"/>
          </a:xfrm>
        </p:spPr>
        <p:txBody>
          <a:bodyPr>
            <a:normAutofit/>
          </a:bodyPr>
          <a:lstStyle/>
          <a:p>
            <a:pPr eaLnBrk="1" hangingPunct="1">
              <a:lnSpc>
                <a:spcPct val="80000"/>
              </a:lnSpc>
              <a:buFont typeface="Wingdings" pitchFamily="2" charset="2"/>
              <a:buNone/>
              <a:defRPr/>
            </a:pPr>
            <a:r>
              <a:rPr lang="fr-CA" sz="2000" b="1" smtClean="0">
                <a:latin typeface="Arial" charset="0"/>
              </a:rPr>
              <a:t>58. </a:t>
            </a:r>
            <a:r>
              <a:rPr lang="fr-CA" sz="2000" smtClean="0">
                <a:latin typeface="Arial" charset="0"/>
              </a:rPr>
              <a:t> </a:t>
            </a:r>
            <a:r>
              <a:rPr lang="fr-CA" sz="2000" b="1" smtClean="0">
                <a:effectLst>
                  <a:outerShdw blurRad="38100" dist="38100" dir="2700000" algn="tl">
                    <a:srgbClr val="C0C0C0"/>
                  </a:outerShdw>
                </a:effectLst>
                <a:latin typeface="Arial" charset="0"/>
              </a:rPr>
              <a:t>THE demon of vainglory opposes the demon of sexual impurity</a:t>
            </a:r>
            <a:r>
              <a:rPr lang="fr-CA" sz="2000" smtClean="0">
                <a:latin typeface="Arial" charset="0"/>
              </a:rPr>
              <a:t>; and it is impossible for them both to attack the soul at the same time; for </a:t>
            </a:r>
            <a:r>
              <a:rPr lang="fr-CA" sz="2000" b="1" smtClean="0">
                <a:effectLst>
                  <a:outerShdw blurRad="38100" dist="38100" dir="2700000" algn="tl">
                    <a:srgbClr val="C0C0C0"/>
                  </a:outerShdw>
                </a:effectLst>
                <a:latin typeface="Arial" charset="0"/>
              </a:rPr>
              <a:t>the former promises honor while the latter produces disgrace </a:t>
            </a:r>
            <a:r>
              <a:rPr lang="fr-CA" sz="2000" smtClean="0">
                <a:latin typeface="Arial" charset="0"/>
              </a:rPr>
              <a:t>So whichever of them comes and oppresses you, form within yourself the [tempting-]thoughts of the opposing demon. If you are able, as they say, to use a nail to drive out a nail, you can know that you are near to the borders of </a:t>
            </a:r>
            <a:r>
              <a:rPr lang="fr-CA" sz="2000" i="1" smtClean="0">
                <a:latin typeface="Arial" charset="0"/>
              </a:rPr>
              <a:t>apatheia</a:t>
            </a:r>
            <a:r>
              <a:rPr lang="fr-CA" sz="2000" smtClean="0">
                <a:latin typeface="Arial" charset="0"/>
              </a:rPr>
              <a:t>, because your </a:t>
            </a:r>
            <a:r>
              <a:rPr lang="fr-CA" sz="2000" i="1" smtClean="0">
                <a:latin typeface="Arial" charset="0"/>
              </a:rPr>
              <a:t>nous</a:t>
            </a:r>
            <a:r>
              <a:rPr lang="fr-CA" sz="2000" smtClean="0">
                <a:latin typeface="Arial" charset="0"/>
              </a:rPr>
              <a:t> is strong enough to employ human thoughts to obliterate demonic thoughts.</a:t>
            </a:r>
          </a:p>
          <a:p>
            <a:pPr eaLnBrk="1" hangingPunct="1">
              <a:lnSpc>
                <a:spcPct val="80000"/>
              </a:lnSpc>
              <a:buFont typeface="Wingdings" pitchFamily="2" charset="2"/>
              <a:buNone/>
              <a:defRPr/>
            </a:pPr>
            <a:endParaRPr lang="fr-CA" sz="2000" smtClean="0">
              <a:latin typeface="Arial" charset="0"/>
            </a:endParaRPr>
          </a:p>
          <a:p>
            <a:pPr eaLnBrk="1" hangingPunct="1">
              <a:lnSpc>
                <a:spcPct val="80000"/>
              </a:lnSpc>
              <a:buFont typeface="Wingdings" pitchFamily="2" charset="2"/>
              <a:buNone/>
              <a:defRPr/>
            </a:pPr>
            <a:r>
              <a:rPr lang="fr-CA" sz="2000" smtClean="0">
                <a:latin typeface="Arial" charset="0"/>
              </a:rPr>
              <a:t>	But </a:t>
            </a:r>
            <a:r>
              <a:rPr lang="fr-CA" sz="2000" b="1" smtClean="0">
                <a:effectLst>
                  <a:outerShdw blurRad="38100" dist="38100" dir="2700000" algn="tl">
                    <a:srgbClr val="C0C0C0"/>
                  </a:outerShdw>
                </a:effectLst>
                <a:latin typeface="Arial" charset="0"/>
              </a:rPr>
              <a:t>to employ humility to drive away the [tempting-]thought of vainglory</a:t>
            </a:r>
            <a:r>
              <a:rPr lang="fr-CA" sz="2000" smtClean="0">
                <a:latin typeface="Arial" charset="0"/>
              </a:rPr>
              <a:t>, or chastity [to drive away] the [tempting-]thought of sexual immorality with </a:t>
            </a:r>
            <a:r>
              <a:rPr lang="fr-CA" sz="2000" b="1" smtClean="0">
                <a:effectLst>
                  <a:outerShdw blurRad="38100" dist="38100" dir="2700000" algn="tl">
                    <a:srgbClr val="C0C0C0"/>
                  </a:outerShdw>
                </a:effectLst>
                <a:latin typeface="Arial" charset="0"/>
              </a:rPr>
              <a:t>would be a sign of the most profound </a:t>
            </a:r>
            <a:r>
              <a:rPr lang="fr-CA" sz="2000" b="1" i="1" smtClean="0">
                <a:effectLst>
                  <a:outerShdw blurRad="38100" dist="38100" dir="2700000" algn="tl">
                    <a:srgbClr val="C0C0C0"/>
                  </a:outerShdw>
                </a:effectLst>
                <a:latin typeface="Arial" charset="0"/>
              </a:rPr>
              <a:t>apatheia</a:t>
            </a:r>
            <a:r>
              <a:rPr lang="fr-CA" sz="2000" smtClean="0">
                <a:latin typeface="Arial" charset="0"/>
              </a:rPr>
              <a:t>. Attempt to practice this with all the demons that are opposed to each other, and you will, at the same time, come to know which passion affects you the most. But with all your power beseech God for the ability to fight off your enemies in this second way.</a:t>
            </a:r>
            <a:endParaRPr lang="fr-FR" sz="200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543F7954-CF09-4529-AADF-FCA3ADFF1E95}" type="slidenum">
              <a:rPr lang="fr-FR"/>
              <a:pPr>
                <a:defRPr/>
              </a:pPr>
              <a:t>12</a:t>
            </a:fld>
            <a:endParaRPr lang="fr-FR"/>
          </a:p>
        </p:txBody>
      </p:sp>
      <p:sp>
        <p:nvSpPr>
          <p:cNvPr id="37890"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PERI LOGISMON</a:t>
            </a:r>
          </a:p>
        </p:txBody>
      </p:sp>
      <p:sp>
        <p:nvSpPr>
          <p:cNvPr id="37891" name="Espace réservé du contenu 2"/>
          <p:cNvSpPr>
            <a:spLocks noGrp="1"/>
          </p:cNvSpPr>
          <p:nvPr>
            <p:ph sz="quarter" idx="1"/>
          </p:nvPr>
        </p:nvSpPr>
        <p:spPr>
          <a:xfrm>
            <a:off x="457200" y="1600200"/>
            <a:ext cx="7467600" cy="4873625"/>
          </a:xfrm>
        </p:spPr>
        <p:txBody>
          <a:bodyPr/>
          <a:lstStyle/>
          <a:p>
            <a:pPr algn="ctr" eaLnBrk="1" hangingPunct="1">
              <a:lnSpc>
                <a:spcPct val="80000"/>
              </a:lnSpc>
              <a:buFont typeface="Wingdings" pitchFamily="2" charset="2"/>
              <a:buNone/>
            </a:pPr>
            <a:r>
              <a:rPr lang="fr-CA" sz="1900" b="1" i="1" smtClean="0">
                <a:latin typeface="Calibri" pitchFamily="34" charset="0"/>
              </a:rPr>
              <a:t>(Vainglory)</a:t>
            </a:r>
            <a:endParaRPr lang="fr-CA" sz="1900" smtClean="0">
              <a:latin typeface="Calibri" pitchFamily="34" charset="0"/>
            </a:endParaRPr>
          </a:p>
          <a:p>
            <a:pPr eaLnBrk="1" hangingPunct="1">
              <a:lnSpc>
                <a:spcPct val="80000"/>
              </a:lnSpc>
              <a:buFont typeface="Wingdings" pitchFamily="2" charset="2"/>
              <a:buNone/>
            </a:pPr>
            <a:r>
              <a:rPr lang="fr-CA" sz="2000" smtClean="0">
                <a:latin typeface="Arial" charset="0"/>
              </a:rPr>
              <a:t>14.</a:t>
            </a:r>
            <a:r>
              <a:rPr lang="fr-CA" sz="2000" b="1" smtClean="0">
                <a:latin typeface="Arial" charset="0"/>
              </a:rPr>
              <a:t> </a:t>
            </a:r>
            <a:r>
              <a:rPr lang="fr-CA" sz="2000" smtClean="0">
                <a:latin typeface="Arial" charset="0"/>
              </a:rPr>
              <a:t>[</a:t>
            </a:r>
            <a:r>
              <a:rPr lang="fr-CA" sz="2000" i="1" smtClean="0">
                <a:latin typeface="Arial" charset="0"/>
              </a:rPr>
              <a:t>PhK </a:t>
            </a:r>
            <a:r>
              <a:rPr lang="fr-CA" sz="2000" b="1" smtClean="0">
                <a:latin typeface="Arial" charset="0"/>
              </a:rPr>
              <a:t>13</a:t>
            </a:r>
            <a:r>
              <a:rPr lang="fr-CA" sz="2000" smtClean="0">
                <a:latin typeface="Arial" charset="0"/>
              </a:rPr>
              <a:t>] In the whole range of evil thoughts, none is richer in resources than self-esteem; for it is to be found almost everywhere, and like some cunning traitor in a city it opens the gates to all the demons. So it greatly debases the intellect of the solitary, filling it with many words and notions, and polluting the prayers through which he is trying to heal all the wounds of his soul. All the other demons, when defeated, combine to increase the strength of this evil thought; and through the gateway of self -esteem they all gain entry into the soul, thus making a man’s last state worse than his first.</a:t>
            </a:r>
          </a:p>
          <a:p>
            <a:pPr eaLnBrk="1" hangingPunct="1">
              <a:lnSpc>
                <a:spcPct val="80000"/>
              </a:lnSpc>
              <a:buFont typeface="Wingdings" pitchFamily="2" charset="2"/>
              <a:buNone/>
            </a:pPr>
            <a:endParaRPr lang="fr-CA" sz="2000" smtClean="0">
              <a:latin typeface="Arial" charset="0"/>
            </a:endParaRPr>
          </a:p>
          <a:p>
            <a:pPr eaLnBrk="1" hangingPunct="1">
              <a:lnSpc>
                <a:spcPct val="80000"/>
              </a:lnSpc>
              <a:buFont typeface="Wingdings" pitchFamily="2" charset="2"/>
              <a:buNone/>
            </a:pPr>
            <a:r>
              <a:rPr lang="fr-CA" sz="2000" smtClean="0">
                <a:latin typeface="Arial" charset="0"/>
              </a:rPr>
              <a:t>Self-esteem gives rise in turn to pride, which cast down from heaven to earth the highest of the angels, the seat of God’s likeness and the crown of all beauty. So turn quickly away from pride and do not dally with it, in case you surrender your life to others and your substance to the merciless (cf. Pr 5:9). This demon is driven away by intense prayer and by not doing or saying anything that contributes to the sense of your own importance.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B399B536-9CC7-42C8-8896-DFA9092C6A0D}" type="slidenum">
              <a:rPr lang="fr-FR"/>
              <a:pPr>
                <a:defRPr/>
              </a:pPr>
              <a:t>13</a:t>
            </a:fld>
            <a:endParaRPr lang="fr-FR"/>
          </a:p>
        </p:txBody>
      </p:sp>
      <p:sp>
        <p:nvSpPr>
          <p:cNvPr id="39938"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1.2 ST JOHN CASSIAN – BOOK XI OF THE SPIRIT OF VAINGLORY</a:t>
            </a:r>
          </a:p>
        </p:txBody>
      </p:sp>
      <p:sp>
        <p:nvSpPr>
          <p:cNvPr id="3" name="Espace réservé du contenu 2"/>
          <p:cNvSpPr>
            <a:spLocks noGrp="1"/>
          </p:cNvSpPr>
          <p:nvPr>
            <p:ph sz="quarter" idx="1"/>
          </p:nvPr>
        </p:nvSpPr>
        <p:spPr>
          <a:xfrm>
            <a:off x="457200" y="1600200"/>
            <a:ext cx="7467600" cy="4873625"/>
          </a:xfrm>
        </p:spPr>
        <p:txBody>
          <a:bodyPr>
            <a:normAutofit/>
          </a:bodyPr>
          <a:lstStyle/>
          <a:p>
            <a:pPr eaLnBrk="1" hangingPunct="1">
              <a:buFont typeface="Wingdings" pitchFamily="2" charset="2"/>
              <a:buNone/>
              <a:defRPr/>
            </a:pPr>
            <a:endParaRPr lang="en-US" sz="2000" b="1" smtClean="0"/>
          </a:p>
          <a:p>
            <a:pPr eaLnBrk="1" hangingPunct="1">
              <a:buFont typeface="Wingdings" pitchFamily="2" charset="2"/>
              <a:buNone/>
              <a:defRPr/>
            </a:pPr>
            <a:r>
              <a:rPr lang="en-US" sz="2000" smtClean="0">
                <a:latin typeface="Arial" charset="0"/>
              </a:rPr>
              <a:t>CHAPTER I – How our seventh combat is against the spirit of vainglory, and what its nature is.</a:t>
            </a:r>
          </a:p>
          <a:p>
            <a:pPr eaLnBrk="1" hangingPunct="1">
              <a:buFont typeface="Wingdings" pitchFamily="2" charset="2"/>
              <a:buNone/>
              <a:defRPr/>
            </a:pPr>
            <a:endParaRPr lang="en-US" sz="2000" b="1" smtClean="0">
              <a:latin typeface="Arial" charset="0"/>
            </a:endParaRPr>
          </a:p>
          <a:p>
            <a:pPr eaLnBrk="1" hangingPunct="1">
              <a:buFont typeface="Wingdings" pitchFamily="2" charset="2"/>
              <a:buNone/>
              <a:defRPr/>
            </a:pPr>
            <a:r>
              <a:rPr lang="en-US" sz="2000" smtClean="0">
                <a:latin typeface="Arial" charset="0"/>
              </a:rPr>
              <a:t>OUR seventh combat is against the spirit of </a:t>
            </a:r>
            <a:r>
              <a:rPr lang="en-US" sz="2000" b="1" smtClean="0">
                <a:latin typeface="Arial" charset="0"/>
              </a:rPr>
              <a:t>kenodoxia</a:t>
            </a:r>
            <a:r>
              <a:rPr lang="en-US" sz="2000" smtClean="0">
                <a:latin typeface="Arial" charset="0"/>
              </a:rPr>
              <a:t>, which we may term vain or idle glory: a spirit that takes </a:t>
            </a:r>
            <a:r>
              <a:rPr lang="en-US" sz="2000" b="1" smtClean="0">
                <a:effectLst>
                  <a:outerShdw blurRad="38100" dist="38100" dir="2700000" algn="tl">
                    <a:srgbClr val="C0C0C0"/>
                  </a:outerShdw>
                </a:effectLst>
                <a:latin typeface="Arial" charset="0"/>
              </a:rPr>
              <a:t>many shapes, and is changeable and subtle</a:t>
            </a:r>
            <a:r>
              <a:rPr lang="en-US" sz="2000" smtClean="0">
                <a:latin typeface="Arial" charset="0"/>
              </a:rPr>
              <a:t>, so that it can with difficulty, I will not say be guarded against, but be seen through and discovered even by the keenest eyes.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8"/>
          <p:cNvSpPr>
            <a:spLocks noGrp="1"/>
          </p:cNvSpPr>
          <p:nvPr>
            <p:ph type="sldNum" sz="quarter" idx="11"/>
          </p:nvPr>
        </p:nvSpPr>
        <p:spPr/>
        <p:txBody>
          <a:bodyPr/>
          <a:lstStyle/>
          <a:p>
            <a:pPr>
              <a:defRPr/>
            </a:pPr>
            <a:fld id="{2C38F2DB-6D26-4E07-AC38-D2706B9CFD9D}" type="slidenum">
              <a:rPr lang="fr-FR"/>
              <a:pPr>
                <a:defRPr/>
              </a:pPr>
              <a:t>14</a:t>
            </a:fld>
            <a:endParaRPr lang="fr-FR"/>
          </a:p>
        </p:txBody>
      </p:sp>
      <p:sp>
        <p:nvSpPr>
          <p:cNvPr id="2" name="Titre 1"/>
          <p:cNvSpPr>
            <a:spLocks noGrp="1"/>
          </p:cNvSpPr>
          <p:nvPr>
            <p:ph type="title"/>
          </p:nvPr>
        </p:nvSpPr>
        <p:spPr>
          <a:xfrm>
            <a:off x="468313" y="1989138"/>
            <a:ext cx="8229600" cy="1574800"/>
          </a:xfrm>
        </p:spPr>
        <p:txBody>
          <a:bodyPr/>
          <a:lstStyle/>
          <a:p>
            <a:pPr eaLnBrk="1" fontAlgn="auto" hangingPunct="1">
              <a:spcAft>
                <a:spcPts val="0"/>
              </a:spcAft>
              <a:defRPr/>
            </a:pPr>
            <a:r>
              <a:rPr lang="fr-FR" dirty="0" err="1" smtClean="0"/>
              <a:t>Why</a:t>
            </a:r>
            <a:r>
              <a:rPr lang="fr-FR" dirty="0" smtClean="0"/>
              <a:t> are </a:t>
            </a:r>
            <a:r>
              <a:rPr lang="fr-FR" dirty="0" err="1" smtClean="0"/>
              <a:t>Evagrius</a:t>
            </a:r>
            <a:r>
              <a:rPr lang="fr-FR" dirty="0" smtClean="0"/>
              <a:t> and </a:t>
            </a:r>
            <a:r>
              <a:rPr lang="fr-FR" dirty="0" err="1" smtClean="0"/>
              <a:t>Cassian’s</a:t>
            </a:r>
            <a:r>
              <a:rPr lang="fr-FR" dirty="0" smtClean="0"/>
              <a:t> </a:t>
            </a:r>
            <a:r>
              <a:rPr lang="fr-FR" dirty="0" err="1" smtClean="0"/>
              <a:t>Teachings</a:t>
            </a:r>
            <a:r>
              <a:rPr lang="fr-FR" dirty="0" smtClean="0"/>
              <a:t> </a:t>
            </a:r>
            <a:r>
              <a:rPr lang="fr-FR" dirty="0" err="1" smtClean="0"/>
              <a:t>still</a:t>
            </a:r>
            <a:r>
              <a:rPr lang="fr-FR" dirty="0" smtClean="0"/>
              <a:t> relevant in </a:t>
            </a:r>
            <a:r>
              <a:rPr lang="fr-FR" dirty="0" err="1" smtClean="0"/>
              <a:t>our</a:t>
            </a:r>
            <a:r>
              <a:rPr lang="fr-FR" dirty="0" smtClean="0"/>
              <a:t> modern times?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99D7527C-12D4-4357-AE32-4B40E716947C}" type="slidenum">
              <a:rPr lang="fr-FR"/>
              <a:pPr>
                <a:defRPr/>
              </a:pPr>
              <a:t>15</a:t>
            </a:fld>
            <a:endParaRPr lang="fr-FR"/>
          </a:p>
        </p:txBody>
      </p:sp>
      <p:sp>
        <p:nvSpPr>
          <p:cNvPr id="44034"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2.1 HOW THE TEACHINGS ARE STILL RELEVANT TODAY</a:t>
            </a:r>
          </a:p>
        </p:txBody>
      </p:sp>
      <p:sp>
        <p:nvSpPr>
          <p:cNvPr id="44035" name="Espace réservé du contenu 2"/>
          <p:cNvSpPr>
            <a:spLocks noGrp="1"/>
          </p:cNvSpPr>
          <p:nvPr>
            <p:ph sz="quarter" idx="1"/>
          </p:nvPr>
        </p:nvSpPr>
        <p:spPr>
          <a:xfrm>
            <a:off x="457200" y="1600200"/>
            <a:ext cx="7467600" cy="4873625"/>
          </a:xfrm>
        </p:spPr>
        <p:txBody>
          <a:bodyPr/>
          <a:lstStyle/>
          <a:p>
            <a:pPr eaLnBrk="1" hangingPunct="1"/>
            <a:r>
              <a:rPr lang="fr-FR" sz="2000" smtClean="0">
                <a:latin typeface="Arial" charset="0"/>
              </a:rPr>
              <a:t>Human nature has not changed.</a:t>
            </a:r>
          </a:p>
          <a:p>
            <a:pPr eaLnBrk="1" hangingPunct="1"/>
            <a:r>
              <a:rPr lang="fr-FR" sz="2000" smtClean="0">
                <a:latin typeface="Arial" charset="0"/>
              </a:rPr>
              <a:t>Demons are still around to tempt us.</a:t>
            </a:r>
          </a:p>
          <a:p>
            <a:pPr eaLnBrk="1" hangingPunct="1"/>
            <a:r>
              <a:rPr lang="fr-FR" sz="2000" smtClean="0">
                <a:latin typeface="Arial" charset="0"/>
              </a:rPr>
              <a:t>There are countless examples of people’s actions being influenced by evil-tempting thoughts. </a:t>
            </a:r>
          </a:p>
          <a:p>
            <a:pPr eaLnBrk="1" hangingPunct="1"/>
            <a:r>
              <a:rPr lang="fr-FR" sz="2000" smtClean="0">
                <a:latin typeface="Arial" charset="0"/>
              </a:rPr>
              <a:t>Western society encourages vainglory, i.e. being proud of ones accomplishments, writing about it, autobiographies, etc. </a:t>
            </a:r>
          </a:p>
          <a:p>
            <a:pPr eaLnBrk="1" hangingPunct="1"/>
            <a:endParaRPr lang="fr-FR" sz="200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1784FA15-2CDB-4449-9C80-D2DB8329DF8C}" type="slidenum">
              <a:rPr lang="fr-FR"/>
              <a:pPr>
                <a:defRPr/>
              </a:pPr>
              <a:t>16</a:t>
            </a:fld>
            <a:endParaRPr lang="fr-FR"/>
          </a:p>
        </p:txBody>
      </p:sp>
      <p:sp>
        <p:nvSpPr>
          <p:cNvPr id="46082"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2.2 DANGERS OF VAINGLORY</a:t>
            </a:r>
          </a:p>
        </p:txBody>
      </p:sp>
      <p:sp>
        <p:nvSpPr>
          <p:cNvPr id="3" name="Espace réservé du contenu 2"/>
          <p:cNvSpPr>
            <a:spLocks noGrp="1"/>
          </p:cNvSpPr>
          <p:nvPr>
            <p:ph sz="quarter" idx="1"/>
          </p:nvPr>
        </p:nvSpPr>
        <p:spPr>
          <a:xfrm>
            <a:off x="457200" y="1600200"/>
            <a:ext cx="7467600" cy="4873625"/>
          </a:xfrm>
        </p:spPr>
        <p:txBody>
          <a:bodyPr>
            <a:normAutofit/>
          </a:bodyPr>
          <a:lstStyle/>
          <a:p>
            <a:pPr eaLnBrk="1" hangingPunct="1">
              <a:buFont typeface="Wingdings" pitchFamily="2" charset="2"/>
              <a:buNone/>
              <a:defRPr/>
            </a:pPr>
            <a:r>
              <a:rPr lang="fr-FR" sz="2000" smtClean="0">
                <a:latin typeface="Arial" charset="0"/>
              </a:rPr>
              <a:t>St John Cassian : Chapter IX – That vainglory is the more dangerous through being mixed up with virtues</a:t>
            </a:r>
          </a:p>
          <a:p>
            <a:pPr eaLnBrk="1" hangingPunct="1">
              <a:buFont typeface="Wingdings" pitchFamily="2" charset="2"/>
              <a:buNone/>
              <a:defRPr/>
            </a:pPr>
            <a:endParaRPr lang="fr-FR" sz="2000" smtClean="0">
              <a:latin typeface="Arial" charset="0"/>
            </a:endParaRPr>
          </a:p>
          <a:p>
            <a:pPr eaLnBrk="1" hangingPunct="1">
              <a:buFont typeface="Wingdings" pitchFamily="2" charset="2"/>
              <a:buNone/>
              <a:defRPr/>
            </a:pPr>
            <a:r>
              <a:rPr lang="en-US" sz="2000" smtClean="0">
                <a:latin typeface="Arial" charset="0"/>
              </a:rPr>
              <a:t>LASTLY, other passions which are entirely different from the virtues which are their opposites, and which attack us openly and as it were in broad daylight, are more easily overcome and guarded against: but this being </a:t>
            </a:r>
            <a:r>
              <a:rPr lang="en-US" sz="2000" b="1" smtClean="0">
                <a:effectLst>
                  <a:outerShdw blurRad="38100" dist="38100" dir="2700000" algn="tl">
                    <a:srgbClr val="C0C0C0"/>
                  </a:outerShdw>
                </a:effectLst>
                <a:latin typeface="Arial" charset="0"/>
              </a:rPr>
              <a:t>interwoven with our virtues and entangled in the battle, fighting as it were under cover of the darkness of night</a:t>
            </a:r>
            <a:r>
              <a:rPr lang="en-US" sz="2000" smtClean="0">
                <a:latin typeface="Arial" charset="0"/>
              </a:rPr>
              <a:t>, deceives the more dangerously those who are off their guard and not on the lookout.</a:t>
            </a:r>
            <a:endParaRPr lang="fr-FR" sz="200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4860A4D5-FB47-4A6F-9037-2C08B6E9A3F8}" type="slidenum">
              <a:rPr lang="fr-FR"/>
              <a:pPr>
                <a:defRPr/>
              </a:pPr>
              <a:t>17</a:t>
            </a:fld>
            <a:endParaRPr lang="fr-FR"/>
          </a:p>
        </p:txBody>
      </p:sp>
      <p:sp>
        <p:nvSpPr>
          <p:cNvPr id="48130" name="Titre 1"/>
          <p:cNvSpPr>
            <a:spLocks noGrp="1"/>
          </p:cNvSpPr>
          <p:nvPr>
            <p:ph type="title"/>
          </p:nvPr>
        </p:nvSpPr>
        <p:spPr bwMode="auto">
          <a:xfrm>
            <a:off x="468313" y="188913"/>
            <a:ext cx="7467600" cy="1143000"/>
          </a:xfrm>
        </p:spPr>
        <p:txBody>
          <a:bodyPr wrap="square" lIns="91440" tIns="45720" rIns="91440" bIns="45720" numCol="1" anchorCtr="0" compatLnSpc="1">
            <a:prstTxWarp prst="textNoShape">
              <a:avLst/>
            </a:prstTxWarp>
          </a:bodyPr>
          <a:lstStyle/>
          <a:p>
            <a:pPr eaLnBrk="1" hangingPunct="1"/>
            <a:r>
              <a:rPr lang="fr-FR" sz="2400" cap="none" smtClean="0">
                <a:latin typeface="Arial" charset="0"/>
              </a:rPr>
              <a:t>2.2 DANGERS OF VAINGLORY</a:t>
            </a:r>
          </a:p>
        </p:txBody>
      </p:sp>
      <p:sp>
        <p:nvSpPr>
          <p:cNvPr id="3" name="Espace réservé du contenu 2"/>
          <p:cNvSpPr>
            <a:spLocks noGrp="1"/>
          </p:cNvSpPr>
          <p:nvPr>
            <p:ph sz="quarter" idx="1"/>
          </p:nvPr>
        </p:nvSpPr>
        <p:spPr>
          <a:xfrm>
            <a:off x="457200" y="1600200"/>
            <a:ext cx="7467600" cy="4873625"/>
          </a:xfrm>
        </p:spPr>
        <p:txBody>
          <a:bodyPr>
            <a:normAutofit/>
          </a:bodyPr>
          <a:lstStyle/>
          <a:p>
            <a:pPr marL="0" indent="0" eaLnBrk="1" hangingPunct="1">
              <a:lnSpc>
                <a:spcPct val="90000"/>
              </a:lnSpc>
              <a:buFont typeface="Wingdings" pitchFamily="2" charset="2"/>
              <a:buNone/>
              <a:defRPr/>
            </a:pPr>
            <a:r>
              <a:rPr lang="fr-FR" sz="2000" smtClean="0">
                <a:latin typeface="Arial" charset="0"/>
              </a:rPr>
              <a:t>St John Cassian : Chapter IX – That vainglory is the more dangerous through being mixed up with virtues</a:t>
            </a:r>
          </a:p>
          <a:p>
            <a:pPr marL="0" indent="0" eaLnBrk="1" hangingPunct="1">
              <a:lnSpc>
                <a:spcPct val="90000"/>
              </a:lnSpc>
              <a:buFont typeface="Wingdings" pitchFamily="2" charset="2"/>
              <a:buNone/>
              <a:defRPr/>
            </a:pPr>
            <a:endParaRPr lang="fr-FR" sz="2000" smtClean="0">
              <a:latin typeface="Arial" charset="0"/>
            </a:endParaRPr>
          </a:p>
          <a:p>
            <a:pPr marL="0" indent="0" eaLnBrk="1" hangingPunct="1">
              <a:lnSpc>
                <a:spcPct val="90000"/>
              </a:lnSpc>
              <a:buFont typeface="Wingdings" pitchFamily="2" charset="2"/>
              <a:buNone/>
              <a:defRPr/>
            </a:pPr>
            <a:r>
              <a:rPr lang="en-US" sz="2000" smtClean="0">
                <a:latin typeface="Arial" charset="0"/>
              </a:rPr>
              <a:t>FOR not only does this, like the rest of his faults, </a:t>
            </a:r>
            <a:r>
              <a:rPr lang="en-US" sz="2000" b="1" smtClean="0">
                <a:effectLst>
                  <a:outerShdw blurRad="38100" dist="38100" dir="2700000" algn="tl">
                    <a:srgbClr val="C0C0C0"/>
                  </a:outerShdw>
                </a:effectLst>
                <a:latin typeface="Arial" charset="0"/>
              </a:rPr>
              <a:t>attack</a:t>
            </a:r>
            <a:r>
              <a:rPr lang="en-US" sz="2000" smtClean="0">
                <a:latin typeface="Arial" charset="0"/>
              </a:rPr>
              <a:t> a monk on his carnal side, but </a:t>
            </a:r>
            <a:r>
              <a:rPr lang="en-US" sz="2000" b="1" smtClean="0">
                <a:effectLst>
                  <a:outerShdw blurRad="38100" dist="38100" dir="2700000" algn="tl">
                    <a:srgbClr val="C0C0C0"/>
                  </a:outerShdw>
                </a:effectLst>
                <a:latin typeface="Arial" charset="0"/>
              </a:rPr>
              <a:t>on his spiritual side </a:t>
            </a:r>
            <a:r>
              <a:rPr lang="en-US" sz="2000" smtClean="0">
                <a:latin typeface="Arial" charset="0"/>
              </a:rPr>
              <a:t>as well, insinuating itself by craft and guile into his mind: so that those who cannot be deceived by carnal vices are more grievously wounded through their spiritual proficiency; </a:t>
            </a:r>
            <a:r>
              <a:rPr lang="en-US" sz="2000" b="1" smtClean="0">
                <a:effectLst>
                  <a:outerShdw blurRad="38100" dist="38100" dir="2700000" algn="tl">
                    <a:srgbClr val="C0C0C0"/>
                  </a:outerShdw>
                </a:effectLst>
                <a:latin typeface="Arial" charset="0"/>
              </a:rPr>
              <a:t>and it is so much the worse to fight against, as it is harder to guard against</a:t>
            </a:r>
            <a:r>
              <a:rPr lang="en-US" sz="2000" smtClean="0">
                <a:latin typeface="Arial" charset="0"/>
              </a:rPr>
              <a:t>. For the attack of all other vices is more open and straightforward, and in the case of each of them, when he who stirs them up is met by a determined refusal, he will go away the weaker for it, and the adversary who has been beaten will on the next occasion attack his victim with less vigour. But this malady when it has attacked the mind by means of carnal pride, and has been repulsed by the shield of reply, again, like some wickedness that takes many shapes, </a:t>
            </a:r>
            <a:r>
              <a:rPr lang="en-US" sz="2000" b="1" smtClean="0">
                <a:effectLst>
                  <a:outerShdw blurRad="38100" dist="38100" dir="2700000" algn="tl">
                    <a:srgbClr val="C0C0C0"/>
                  </a:outerShdw>
                </a:effectLst>
                <a:latin typeface="Arial" charset="0"/>
              </a:rPr>
              <a:t>changes its former guise and character, and under the appearance of the virtues tries to strike down and destroy its conqueror.</a:t>
            </a:r>
            <a:endParaRPr lang="fr-FR" sz="2000" b="1" smtClean="0">
              <a:effectLst>
                <a:outerShdw blurRad="38100" dist="38100" dir="2700000" algn="tl">
                  <a:srgbClr val="C0C0C0"/>
                </a:outerShdw>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CB591ABC-E61E-4B5A-809F-57D590BCA64F}" type="slidenum">
              <a:rPr lang="fr-FR"/>
              <a:pPr>
                <a:defRPr/>
              </a:pPr>
              <a:t>18</a:t>
            </a:fld>
            <a:endParaRPr lang="fr-FR"/>
          </a:p>
        </p:txBody>
      </p:sp>
      <p:sp>
        <p:nvSpPr>
          <p:cNvPr id="50178"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2.2 DANGERS OF VAINGLORY</a:t>
            </a:r>
          </a:p>
        </p:txBody>
      </p:sp>
      <p:sp>
        <p:nvSpPr>
          <p:cNvPr id="50179" name="Espace réservé du contenu 2"/>
          <p:cNvSpPr>
            <a:spLocks noGrp="1"/>
          </p:cNvSpPr>
          <p:nvPr>
            <p:ph sz="quarter" idx="1"/>
          </p:nvPr>
        </p:nvSpPr>
        <p:spPr>
          <a:xfrm>
            <a:off x="457200" y="1600200"/>
            <a:ext cx="7467600" cy="4873625"/>
          </a:xfrm>
        </p:spPr>
        <p:txBody>
          <a:bodyPr/>
          <a:lstStyle/>
          <a:p>
            <a:pPr eaLnBrk="1" hangingPunct="1">
              <a:buFont typeface="Wingdings" pitchFamily="2" charset="2"/>
              <a:buNone/>
            </a:pPr>
            <a:r>
              <a:rPr lang="fr-FR" sz="2000" smtClean="0">
                <a:latin typeface="Arial" charset="0"/>
              </a:rPr>
              <a:t>A quick summary:</a:t>
            </a:r>
          </a:p>
          <a:p>
            <a:pPr eaLnBrk="1" hangingPunct="1">
              <a:buFont typeface="Wingdings" pitchFamily="2" charset="2"/>
              <a:buNone/>
            </a:pPr>
            <a:endParaRPr lang="fr-FR" sz="2000" smtClean="0">
              <a:latin typeface="Arial" charset="0"/>
            </a:endParaRPr>
          </a:p>
          <a:p>
            <a:pPr eaLnBrk="1" hangingPunct="1">
              <a:buFont typeface="Wingdings" pitchFamily="2" charset="2"/>
              <a:buChar char="v"/>
            </a:pPr>
            <a:r>
              <a:rPr lang="fr-FR" sz="2000" smtClean="0">
                <a:latin typeface="Arial" charset="0"/>
              </a:rPr>
              <a:t> Start losing perspective on reality</a:t>
            </a:r>
          </a:p>
          <a:p>
            <a:pPr eaLnBrk="1" hangingPunct="1">
              <a:buFont typeface="Wingdings" pitchFamily="2" charset="2"/>
              <a:buChar char="v"/>
            </a:pPr>
            <a:r>
              <a:rPr lang="fr-FR" sz="2000" smtClean="0">
                <a:latin typeface="Arial" charset="0"/>
              </a:rPr>
              <a:t> Priorities become confused</a:t>
            </a:r>
          </a:p>
          <a:p>
            <a:pPr eaLnBrk="1" hangingPunct="1">
              <a:buFont typeface="Wingdings" pitchFamily="2" charset="2"/>
              <a:buChar char="v"/>
            </a:pPr>
            <a:r>
              <a:rPr lang="fr-FR" sz="2000" smtClean="0">
                <a:latin typeface="Arial" charset="0"/>
              </a:rPr>
              <a:t> Straying from God</a:t>
            </a:r>
          </a:p>
          <a:p>
            <a:pPr eaLnBrk="1" hangingPunct="1"/>
            <a:endParaRPr lang="fr-FR" sz="20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8"/>
          <p:cNvSpPr>
            <a:spLocks noGrp="1"/>
          </p:cNvSpPr>
          <p:nvPr>
            <p:ph type="sldNum" sz="quarter" idx="11"/>
          </p:nvPr>
        </p:nvSpPr>
        <p:spPr/>
        <p:txBody>
          <a:bodyPr/>
          <a:lstStyle/>
          <a:p>
            <a:pPr>
              <a:defRPr/>
            </a:pPr>
            <a:fld id="{7828411C-42DE-420D-B9AE-998DB694A505}" type="slidenum">
              <a:rPr lang="fr-FR"/>
              <a:pPr>
                <a:defRPr/>
              </a:pPr>
              <a:t>19</a:t>
            </a:fld>
            <a:endParaRPr lang="fr-FR"/>
          </a:p>
        </p:txBody>
      </p:sp>
      <p:sp>
        <p:nvSpPr>
          <p:cNvPr id="2" name="Titre 1"/>
          <p:cNvSpPr>
            <a:spLocks noGrp="1"/>
          </p:cNvSpPr>
          <p:nvPr>
            <p:ph type="title"/>
          </p:nvPr>
        </p:nvSpPr>
        <p:spPr>
          <a:xfrm>
            <a:off x="468313" y="2133600"/>
            <a:ext cx="8229600" cy="1143000"/>
          </a:xfrm>
        </p:spPr>
        <p:txBody>
          <a:bodyPr/>
          <a:lstStyle/>
          <a:p>
            <a:pPr eaLnBrk="1" fontAlgn="auto" hangingPunct="1">
              <a:spcAft>
                <a:spcPts val="0"/>
              </a:spcAft>
              <a:defRPr/>
            </a:pPr>
            <a:r>
              <a:rPr lang="fr-FR" dirty="0" smtClean="0"/>
              <a:t>How </a:t>
            </a:r>
            <a:r>
              <a:rPr lang="fr-FR" dirty="0" err="1" smtClean="0"/>
              <a:t>can</a:t>
            </a:r>
            <a:r>
              <a:rPr lang="fr-FR" dirty="0" smtClean="0"/>
              <a:t> </a:t>
            </a:r>
            <a:r>
              <a:rPr lang="fr-FR" dirty="0" err="1" smtClean="0"/>
              <a:t>we</a:t>
            </a:r>
            <a:r>
              <a:rPr lang="fr-FR" dirty="0" smtClean="0"/>
              <a:t> </a:t>
            </a:r>
            <a:r>
              <a:rPr lang="fr-FR" dirty="0" err="1" smtClean="0"/>
              <a:t>overcome</a:t>
            </a:r>
            <a:r>
              <a:rPr lang="fr-FR" dirty="0" smtClean="0"/>
              <a:t> </a:t>
            </a:r>
            <a:r>
              <a:rPr lang="fr-FR" dirty="0" err="1" smtClean="0"/>
              <a:t>vainglory</a:t>
            </a:r>
            <a:r>
              <a:rPr lang="fr-FR" dirty="0" smtClean="0"/>
              <a: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31C2D184-6254-4807-96AB-662110B965D0}" type="slidenum">
              <a:rPr lang="fr-FR"/>
              <a:pPr>
                <a:defRPr/>
              </a:pPr>
              <a:t>2</a:t>
            </a:fld>
            <a:endParaRPr lang="fr-FR"/>
          </a:p>
        </p:txBody>
      </p:sp>
      <p:sp>
        <p:nvSpPr>
          <p:cNvPr id="17410" name="Titre 1"/>
          <p:cNvSpPr>
            <a:spLocks noGrp="1"/>
          </p:cNvSpPr>
          <p:nvPr>
            <p:ph type="title"/>
          </p:nvPr>
        </p:nvSpPr>
        <p:spPr bwMode="auto">
          <a:xfrm>
            <a:off x="468313" y="620713"/>
            <a:ext cx="7467600" cy="652462"/>
          </a:xfrm>
        </p:spPr>
        <p:txBody>
          <a:bodyPr wrap="square" lIns="91440" tIns="45720" rIns="91440" bIns="45720" numCol="1" anchorCtr="0" compatLnSpc="1">
            <a:prstTxWarp prst="textNoShape">
              <a:avLst/>
            </a:prstTxWarp>
          </a:bodyPr>
          <a:lstStyle/>
          <a:p>
            <a:pPr algn="ctr" eaLnBrk="1" hangingPunct="1"/>
            <a:r>
              <a:rPr lang="fr-FR" sz="2400" cap="none" smtClean="0">
                <a:latin typeface="Arial" charset="0"/>
              </a:rPr>
              <a:t>PLAN</a:t>
            </a:r>
          </a:p>
        </p:txBody>
      </p:sp>
      <p:sp>
        <p:nvSpPr>
          <p:cNvPr id="17411" name="Espace réservé du contenu 2"/>
          <p:cNvSpPr>
            <a:spLocks noGrp="1"/>
          </p:cNvSpPr>
          <p:nvPr>
            <p:ph sz="quarter" idx="1"/>
          </p:nvPr>
        </p:nvSpPr>
        <p:spPr>
          <a:xfrm>
            <a:off x="468313" y="1528763"/>
            <a:ext cx="8289925" cy="4779962"/>
          </a:xfrm>
        </p:spPr>
        <p:txBody>
          <a:bodyPr/>
          <a:lstStyle/>
          <a:p>
            <a:pPr marL="514350" indent="-514350" eaLnBrk="1" hangingPunct="1">
              <a:buFont typeface="Wingdings" pitchFamily="2" charset="2"/>
              <a:buAutoNum type="arabicPeriod"/>
            </a:pPr>
            <a:r>
              <a:rPr lang="fr-FR" smtClean="0">
                <a:latin typeface="Arial" charset="0"/>
              </a:rPr>
              <a:t>Definitions and Types of Vainglory</a:t>
            </a:r>
          </a:p>
          <a:p>
            <a:pPr marL="914400" lvl="1" indent="-514350" eaLnBrk="1" hangingPunct="1">
              <a:buFont typeface="Wingdings 2" pitchFamily="18" charset="2"/>
              <a:buNone/>
            </a:pPr>
            <a:r>
              <a:rPr lang="fr-FR" smtClean="0">
                <a:latin typeface="Arial" charset="0"/>
              </a:rPr>
              <a:t>1.1 Evagrius</a:t>
            </a:r>
          </a:p>
          <a:p>
            <a:pPr marL="914400" lvl="1" indent="-514350" eaLnBrk="1" hangingPunct="1">
              <a:buFont typeface="Wingdings 2" pitchFamily="18" charset="2"/>
              <a:buNone/>
            </a:pPr>
            <a:r>
              <a:rPr lang="fr-FR" smtClean="0">
                <a:latin typeface="Arial" charset="0"/>
              </a:rPr>
              <a:t>1.2 St John Cassian</a:t>
            </a:r>
          </a:p>
          <a:p>
            <a:pPr marL="514350" indent="-514350" eaLnBrk="1" hangingPunct="1">
              <a:buFont typeface="Wingdings" pitchFamily="2" charset="2"/>
              <a:buAutoNum type="arabicPeriod"/>
            </a:pPr>
            <a:r>
              <a:rPr lang="fr-FR" smtClean="0">
                <a:latin typeface="Arial" charset="0"/>
              </a:rPr>
              <a:t>Vainglory in today’s context</a:t>
            </a:r>
          </a:p>
          <a:p>
            <a:pPr marL="914400" lvl="1" indent="-514350" eaLnBrk="1" hangingPunct="1">
              <a:buFont typeface="Wingdings 2" pitchFamily="18" charset="2"/>
              <a:buNone/>
            </a:pPr>
            <a:r>
              <a:rPr lang="fr-FR" smtClean="0">
                <a:latin typeface="Arial" charset="0"/>
              </a:rPr>
              <a:t>2.1 How the Teachings are still relevant</a:t>
            </a:r>
          </a:p>
          <a:p>
            <a:pPr marL="914400" lvl="1" indent="-514350" eaLnBrk="1" hangingPunct="1">
              <a:buFont typeface="Wingdings 2" pitchFamily="18" charset="2"/>
              <a:buNone/>
            </a:pPr>
            <a:r>
              <a:rPr lang="fr-FR" smtClean="0">
                <a:latin typeface="Arial" charset="0"/>
              </a:rPr>
              <a:t>2.2 Dangers of vainglory</a:t>
            </a:r>
          </a:p>
          <a:p>
            <a:pPr marL="514350" indent="-514350" eaLnBrk="1" hangingPunct="1">
              <a:buFont typeface="Wingdings" pitchFamily="2" charset="2"/>
              <a:buAutoNum type="arabicPeriod"/>
            </a:pPr>
            <a:r>
              <a:rPr lang="fr-FR" smtClean="0">
                <a:latin typeface="Arial" charset="0"/>
              </a:rPr>
              <a:t>Remedies</a:t>
            </a:r>
          </a:p>
          <a:p>
            <a:pPr marL="914400" lvl="1" indent="-514350" eaLnBrk="1" hangingPunct="1">
              <a:buFont typeface="Wingdings 2" pitchFamily="18" charset="2"/>
              <a:buNone/>
            </a:pPr>
            <a:r>
              <a:rPr lang="fr-FR" smtClean="0">
                <a:latin typeface="Arial" charset="0"/>
              </a:rPr>
              <a:t>3.1 Evagrius</a:t>
            </a:r>
          </a:p>
          <a:p>
            <a:pPr marL="914400" lvl="1" indent="-514350" eaLnBrk="1" hangingPunct="1">
              <a:buFont typeface="Wingdings 2" pitchFamily="18" charset="2"/>
              <a:buNone/>
            </a:pPr>
            <a:r>
              <a:rPr lang="fr-FR" smtClean="0">
                <a:latin typeface="Arial" charset="0"/>
              </a:rPr>
              <a:t>3.2 St John Cassian</a:t>
            </a:r>
          </a:p>
          <a:p>
            <a:pPr marL="914400" lvl="1" indent="-514350" eaLnBrk="1" hangingPunct="1">
              <a:buFont typeface="Wingdings 2" pitchFamily="18" charset="2"/>
              <a:buNone/>
            </a:pPr>
            <a:r>
              <a:rPr lang="fr-FR" smtClean="0">
                <a:latin typeface="Arial" charset="0"/>
              </a:rPr>
              <a:t>3.3 Maximus the Confessor</a:t>
            </a:r>
          </a:p>
          <a:p>
            <a:pPr marL="914400" lvl="1" indent="-514350" eaLnBrk="1" hangingPunct="1">
              <a:buFont typeface="Wingdings 2" pitchFamily="18" charset="2"/>
              <a:buNone/>
            </a:pPr>
            <a:r>
              <a:rPr lang="fr-FR" smtClean="0">
                <a:latin typeface="Arial" charset="0"/>
              </a:rPr>
              <a:t>3.4 More Remedies</a:t>
            </a:r>
          </a:p>
          <a:p>
            <a:pPr marL="914400" lvl="1" indent="-514350" eaLnBrk="1" hangingPunct="1">
              <a:buFont typeface="Wingdings 2" pitchFamily="18" charset="2"/>
              <a:buNone/>
            </a:pPr>
            <a:endParaRPr lang="fr-FR" smtClean="0">
              <a:latin typeface="Arial" charset="0"/>
            </a:endParaRPr>
          </a:p>
          <a:p>
            <a:pPr marL="914400" lvl="1" indent="-514350" eaLnBrk="1" hangingPunct="1">
              <a:buFont typeface="Wingdings 2" pitchFamily="18" charset="2"/>
              <a:buNone/>
            </a:pPr>
            <a:endParaRPr lang="fr-FR" smtClean="0"/>
          </a:p>
          <a:p>
            <a:pPr marL="914400" lvl="1" indent="-514350" eaLnBrk="1" hangingPunct="1">
              <a:buFont typeface="Wingdings 2" pitchFamily="18" charset="2"/>
              <a:buNone/>
            </a:pPr>
            <a:endParaRPr lang="fr-FR" smtClean="0"/>
          </a:p>
          <a:p>
            <a:pPr marL="914400" lvl="1" indent="-514350" eaLnBrk="1" hangingPunct="1">
              <a:buFont typeface="Wingdings 2" pitchFamily="18" charset="2"/>
              <a:buNone/>
            </a:pPr>
            <a:endParaRPr lang="fr-F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41121A4A-79C2-4E14-969C-577E5125F97F}" type="slidenum">
              <a:rPr lang="fr-FR"/>
              <a:pPr>
                <a:defRPr/>
              </a:pPr>
              <a:t>20</a:t>
            </a:fld>
            <a:endParaRPr lang="fr-FR"/>
          </a:p>
        </p:txBody>
      </p:sp>
      <p:sp>
        <p:nvSpPr>
          <p:cNvPr id="2" name="Titre 1"/>
          <p:cNvSpPr>
            <a:spLocks noGrp="1"/>
          </p:cNvSpPr>
          <p:nvPr>
            <p:ph type="title"/>
          </p:nvPr>
        </p:nvSpPr>
        <p:spPr/>
        <p:txBody>
          <a:bodyPr/>
          <a:lstStyle/>
          <a:p>
            <a:pPr eaLnBrk="1" fontAlgn="auto" hangingPunct="1">
              <a:spcAft>
                <a:spcPts val="0"/>
              </a:spcAft>
              <a:defRPr/>
            </a:pPr>
            <a:r>
              <a:rPr lang="fr-FR" dirty="0" smtClean="0"/>
              <a:t>3.1 </a:t>
            </a:r>
            <a:r>
              <a:rPr lang="fr-FR" dirty="0" err="1" smtClean="0"/>
              <a:t>Evagrius</a:t>
            </a:r>
            <a:r>
              <a:rPr lang="fr-FR" dirty="0" smtClean="0"/>
              <a:t> – </a:t>
            </a:r>
            <a:r>
              <a:rPr lang="fr-FR" dirty="0" err="1" smtClean="0"/>
              <a:t>Resisting</a:t>
            </a:r>
            <a:r>
              <a:rPr lang="fr-FR" dirty="0" smtClean="0"/>
              <a:t> the </a:t>
            </a:r>
            <a:r>
              <a:rPr lang="fr-FR" dirty="0" err="1" smtClean="0"/>
              <a:t>eight</a:t>
            </a:r>
            <a:r>
              <a:rPr lang="fr-FR" dirty="0" smtClean="0"/>
              <a:t> </a:t>
            </a:r>
            <a:r>
              <a:rPr lang="fr-FR" dirty="0" err="1" smtClean="0"/>
              <a:t>logismoi</a:t>
            </a:r>
            <a:endParaRPr lang="fr-FR" dirty="0"/>
          </a:p>
        </p:txBody>
      </p:sp>
      <p:sp>
        <p:nvSpPr>
          <p:cNvPr id="54275" name="Espace réservé du contenu 2"/>
          <p:cNvSpPr>
            <a:spLocks noGrp="1"/>
          </p:cNvSpPr>
          <p:nvPr>
            <p:ph sz="quarter" idx="1"/>
          </p:nvPr>
        </p:nvSpPr>
        <p:spPr>
          <a:xfrm>
            <a:off x="457200" y="1600200"/>
            <a:ext cx="7467600" cy="4873625"/>
          </a:xfrm>
        </p:spPr>
        <p:txBody>
          <a:bodyPr/>
          <a:lstStyle/>
          <a:p>
            <a:pPr marL="511175" lvl="1" indent="-396875" eaLnBrk="1" hangingPunct="1">
              <a:lnSpc>
                <a:spcPct val="80000"/>
              </a:lnSpc>
              <a:buFont typeface="Wingdings 2" pitchFamily="18" charset="2"/>
              <a:buNone/>
            </a:pPr>
            <a:r>
              <a:rPr lang="fr-CA" sz="1600" b="1" smtClean="0"/>
              <a:t>15</a:t>
            </a:r>
            <a:r>
              <a:rPr lang="fr-CA" sz="1600" smtClean="0"/>
              <a:t>. THE wandering </a:t>
            </a:r>
            <a:r>
              <a:rPr lang="fr-CA" sz="1600" b="1" i="1" smtClean="0"/>
              <a:t>nous</a:t>
            </a:r>
            <a:r>
              <a:rPr lang="fr-CA" sz="1600" smtClean="0"/>
              <a:t> is stabilized by</a:t>
            </a:r>
            <a:br>
              <a:rPr lang="fr-CA" sz="1600" smtClean="0"/>
            </a:br>
            <a:r>
              <a:rPr lang="fr-CA" sz="1600" b="1" smtClean="0"/>
              <a:t>[1]</a:t>
            </a:r>
            <a:r>
              <a:rPr lang="fr-CA" sz="1600" smtClean="0"/>
              <a:t> reading,</a:t>
            </a:r>
            <a:br>
              <a:rPr lang="fr-CA" sz="1600" smtClean="0"/>
            </a:br>
            <a:r>
              <a:rPr lang="fr-CA" sz="1600" b="1" smtClean="0"/>
              <a:t>[2]</a:t>
            </a:r>
            <a:r>
              <a:rPr lang="fr-CA" sz="1600" smtClean="0"/>
              <a:t> vigils and</a:t>
            </a:r>
            <a:br>
              <a:rPr lang="fr-CA" sz="1600" smtClean="0"/>
            </a:br>
            <a:r>
              <a:rPr lang="fr-CA" sz="1600" b="1" smtClean="0"/>
              <a:t>[3]</a:t>
            </a:r>
            <a:r>
              <a:rPr lang="fr-CA" sz="1600" smtClean="0"/>
              <a:t> prayer. </a:t>
            </a:r>
          </a:p>
          <a:p>
            <a:pPr marL="0" indent="0" eaLnBrk="1" hangingPunct="1">
              <a:lnSpc>
                <a:spcPct val="80000"/>
              </a:lnSpc>
              <a:buFont typeface="Wingdings" pitchFamily="2" charset="2"/>
              <a:buNone/>
            </a:pPr>
            <a:endParaRPr lang="fr-CA" sz="1700" smtClean="0"/>
          </a:p>
          <a:p>
            <a:pPr marL="511175" lvl="1" indent="-396875" eaLnBrk="1" hangingPunct="1">
              <a:lnSpc>
                <a:spcPct val="80000"/>
              </a:lnSpc>
              <a:buFont typeface="Wingdings 2" pitchFamily="18" charset="2"/>
              <a:buNone/>
            </a:pPr>
            <a:r>
              <a:rPr lang="el-GR" sz="1600" smtClean="0"/>
              <a:t>  </a:t>
            </a:r>
            <a:r>
              <a:rPr lang="en-CA" sz="1600" smtClean="0"/>
              <a:t>	</a:t>
            </a:r>
            <a:r>
              <a:rPr lang="fr-CA" sz="1600" smtClean="0"/>
              <a:t>Burning </a:t>
            </a:r>
            <a:r>
              <a:rPr lang="fr-CA" sz="1600" b="1" i="1" smtClean="0"/>
              <a:t>epithumia</a:t>
            </a:r>
            <a:r>
              <a:rPr lang="fr-CA" sz="1600" smtClean="0"/>
              <a:t> (</a:t>
            </a:r>
            <a:r>
              <a:rPr lang="fr-CA" sz="1600" i="1" smtClean="0"/>
              <a:t>desire</a:t>
            </a:r>
            <a:r>
              <a:rPr lang="fr-CA" sz="1600" smtClean="0"/>
              <a:t>) is quenched by</a:t>
            </a:r>
            <a:br>
              <a:rPr lang="fr-CA" sz="1600" smtClean="0"/>
            </a:br>
            <a:r>
              <a:rPr lang="fr-CA" sz="1600" b="1" smtClean="0"/>
              <a:t>[1]</a:t>
            </a:r>
            <a:r>
              <a:rPr lang="fr-CA" sz="1600" smtClean="0"/>
              <a:t> hunger,</a:t>
            </a:r>
            <a:br>
              <a:rPr lang="fr-CA" sz="1600" smtClean="0"/>
            </a:br>
            <a:r>
              <a:rPr lang="fr-CA" sz="1600" b="1" smtClean="0"/>
              <a:t>[2]</a:t>
            </a:r>
            <a:r>
              <a:rPr lang="fr-CA" sz="1600" smtClean="0"/>
              <a:t> toil, and</a:t>
            </a:r>
            <a:r>
              <a:rPr lang="fr-CA" sz="1600" b="1" smtClean="0"/>
              <a:t/>
            </a:r>
            <a:br>
              <a:rPr lang="fr-CA" sz="1600" b="1" smtClean="0"/>
            </a:br>
            <a:r>
              <a:rPr lang="fr-CA" sz="1600" b="1" smtClean="0"/>
              <a:t>[3]</a:t>
            </a:r>
            <a:r>
              <a:rPr lang="fr-CA" sz="1600" smtClean="0"/>
              <a:t> solitude.  </a:t>
            </a:r>
          </a:p>
          <a:p>
            <a:pPr marL="0" indent="0" eaLnBrk="1" hangingPunct="1">
              <a:lnSpc>
                <a:spcPct val="80000"/>
              </a:lnSpc>
              <a:buFont typeface="Wingdings" pitchFamily="2" charset="2"/>
              <a:buNone/>
            </a:pPr>
            <a:endParaRPr lang="fr-CA" sz="1700" b="1" smtClean="0"/>
          </a:p>
          <a:p>
            <a:pPr marL="511175" lvl="1" indent="-396875" eaLnBrk="1" hangingPunct="1">
              <a:lnSpc>
                <a:spcPct val="80000"/>
              </a:lnSpc>
              <a:buFont typeface="Wingdings 2" pitchFamily="18" charset="2"/>
              <a:buNone/>
            </a:pPr>
            <a:r>
              <a:rPr lang="fr-CA" sz="1600" smtClean="0"/>
              <a:t>	Churning </a:t>
            </a:r>
            <a:r>
              <a:rPr lang="fr-CA" sz="1600" b="1" i="1" smtClean="0"/>
              <a:t>thumos</a:t>
            </a:r>
            <a:r>
              <a:rPr lang="fr-CA" sz="1600" smtClean="0"/>
              <a:t> (</a:t>
            </a:r>
            <a:r>
              <a:rPr lang="fr-CA" sz="1600" i="1" smtClean="0"/>
              <a:t>indignation</a:t>
            </a:r>
            <a:r>
              <a:rPr lang="fr-CA" sz="1600" smtClean="0"/>
              <a:t>) is calmed by</a:t>
            </a:r>
            <a:br>
              <a:rPr lang="fr-CA" sz="1600" smtClean="0"/>
            </a:br>
            <a:r>
              <a:rPr lang="fr-CA" sz="1600" b="1" smtClean="0"/>
              <a:t>[1]</a:t>
            </a:r>
            <a:r>
              <a:rPr lang="fr-CA" sz="1600" smtClean="0"/>
              <a:t> the singing of Psalms, by</a:t>
            </a:r>
            <a:r>
              <a:rPr lang="fr-CA" sz="1600" b="1" smtClean="0"/>
              <a:t/>
            </a:r>
            <a:br>
              <a:rPr lang="fr-CA" sz="1600" b="1" smtClean="0"/>
            </a:br>
            <a:r>
              <a:rPr lang="fr-CA" sz="1600" b="1" smtClean="0"/>
              <a:t>[2]</a:t>
            </a:r>
            <a:r>
              <a:rPr lang="fr-CA" sz="1600" smtClean="0"/>
              <a:t> patient endurance and</a:t>
            </a:r>
            <a:br>
              <a:rPr lang="fr-CA" sz="1600" smtClean="0"/>
            </a:br>
            <a:r>
              <a:rPr lang="fr-CA" sz="1600" b="1" smtClean="0"/>
              <a:t>[3]</a:t>
            </a:r>
            <a:r>
              <a:rPr lang="fr-CA" sz="1600" smtClean="0"/>
              <a:t> mercy. </a:t>
            </a:r>
          </a:p>
          <a:p>
            <a:pPr marL="0" indent="0" eaLnBrk="1" hangingPunct="1">
              <a:lnSpc>
                <a:spcPct val="80000"/>
              </a:lnSpc>
              <a:buFont typeface="Wingdings" pitchFamily="2" charset="2"/>
              <a:buNone/>
            </a:pPr>
            <a:endParaRPr lang="fr-CA" sz="1700" smtClean="0"/>
          </a:p>
          <a:p>
            <a:pPr marL="0" indent="0" eaLnBrk="1" hangingPunct="1">
              <a:lnSpc>
                <a:spcPct val="80000"/>
              </a:lnSpc>
              <a:buFont typeface="Wingdings" pitchFamily="2" charset="2"/>
              <a:buNone/>
            </a:pPr>
            <a:r>
              <a:rPr lang="fr-CA" sz="1700" smtClean="0"/>
              <a:t>But all these practices are to be engaged in at proper times and in proper measure.  What is done untimely or without measure is temporary.  And what is temporary is more harmful and not beneficial.</a:t>
            </a:r>
          </a:p>
          <a:p>
            <a:pPr marL="0" indent="0" eaLnBrk="1" hangingPunct="1">
              <a:lnSpc>
                <a:spcPct val="80000"/>
              </a:lnSpc>
            </a:pPr>
            <a:endParaRPr lang="fr-FR" sz="17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B2C21E27-AAD4-4798-B9D6-05B013CB4940}" type="slidenum">
              <a:rPr lang="fr-FR"/>
              <a:pPr>
                <a:defRPr/>
              </a:pPr>
              <a:t>21</a:t>
            </a:fld>
            <a:endParaRPr lang="fr-FR"/>
          </a:p>
        </p:txBody>
      </p:sp>
      <p:sp>
        <p:nvSpPr>
          <p:cNvPr id="56322"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cap="none" smtClean="0"/>
              <a:t>3.2 </a:t>
            </a:r>
            <a:r>
              <a:rPr lang="en-US" sz="2300" cap="none" smtClean="0">
                <a:latin typeface="Arial" charset="0"/>
              </a:rPr>
              <a:t>REMEDIES FOR OVERCOMING VAINGLORY</a:t>
            </a:r>
            <a:r>
              <a:rPr lang="fr-FR" cap="none" smtClean="0"/>
              <a:t> </a:t>
            </a:r>
          </a:p>
        </p:txBody>
      </p:sp>
      <p:sp>
        <p:nvSpPr>
          <p:cNvPr id="3" name="Espace réservé du contenu 2"/>
          <p:cNvSpPr>
            <a:spLocks noGrp="1"/>
          </p:cNvSpPr>
          <p:nvPr>
            <p:ph sz="quarter" idx="1"/>
          </p:nvPr>
        </p:nvSpPr>
        <p:spPr>
          <a:xfrm>
            <a:off x="457200" y="1600200"/>
            <a:ext cx="7467600" cy="4873625"/>
          </a:xfrm>
        </p:spPr>
        <p:txBody>
          <a:bodyPr>
            <a:normAutofit/>
          </a:bodyPr>
          <a:lstStyle/>
          <a:p>
            <a:pPr eaLnBrk="1" hangingPunct="1">
              <a:lnSpc>
                <a:spcPct val="80000"/>
              </a:lnSpc>
              <a:buFont typeface="Wingdings" pitchFamily="2" charset="2"/>
              <a:buNone/>
              <a:defRPr/>
            </a:pPr>
            <a:r>
              <a:rPr lang="en-US" sz="1500" b="1" smtClean="0"/>
              <a:t> </a:t>
            </a:r>
            <a:r>
              <a:rPr lang="fr-FR" sz="1800" smtClean="0"/>
              <a:t>ST JOHN CASSIAN – CHAPTER XIX</a:t>
            </a:r>
            <a:endParaRPr lang="en-US" sz="1500" b="1" smtClean="0"/>
          </a:p>
          <a:p>
            <a:pPr eaLnBrk="1" hangingPunct="1">
              <a:lnSpc>
                <a:spcPct val="80000"/>
              </a:lnSpc>
              <a:defRPr/>
            </a:pPr>
            <a:r>
              <a:rPr lang="en-US" sz="1500" smtClean="0"/>
              <a:t>AND so the athlete of Christ who desires to strive lawfully in this true and spiritual combat, should strive by all means to overcome this changeable monster of many shapes, which, as it attacks us on every side like some manifold wickedness, we can escape by such a remedy as this; viz., thinking on that saying of David: "The Lord hath scattered the bones of those who please men."[</a:t>
            </a:r>
            <a:r>
              <a:rPr lang="en-US" sz="1500" smtClean="0">
                <a:hlinkClick r:id="rId3" action="ppaction://hlinkfile"/>
              </a:rPr>
              <a:t>390</a:t>
            </a:r>
            <a:r>
              <a:rPr lang="en-US" sz="1500" smtClean="0"/>
              <a:t>] </a:t>
            </a:r>
            <a:r>
              <a:rPr lang="en-US" sz="1500" b="1" smtClean="0">
                <a:effectLst>
                  <a:outerShdw blurRad="38100" dist="38100" dir="2700000" algn="tl">
                    <a:srgbClr val="C0C0C0"/>
                  </a:outerShdw>
                </a:effectLst>
              </a:rPr>
              <a:t>To begin with we should not allow ourselves to do anything at the suggestion of vanity, and for the sake of obtaining vainglory. Next, when we have begun a thing well, we should endeavour to maintain it with just the same care, for fear lest afterwards the malady of vainglory should creep in and make void all the fruits of our labours. And anything which is of very little use or value in the common life of the brethren, we should avoid as leading to boasting; and whatever would render us remarkable amongst the others, and for which credit would be gained among men, as if we were the only people who could do it, this should be shunned by us. </a:t>
            </a:r>
            <a:r>
              <a:rPr lang="en-US" sz="1500" smtClean="0"/>
              <a:t>For by these signs the deadly taint of vainglory will be shown to cling to us: which </a:t>
            </a:r>
            <a:r>
              <a:rPr lang="en-US" sz="1500" i="1" smtClean="0"/>
              <a:t>we shall most easily escape if we consider that we shall not merely lose the fruits of those labours of ours which we have performed at the suggestion of vainglory, but that we shall also be guilty of a great sin</a:t>
            </a:r>
            <a:r>
              <a:rPr lang="en-US" sz="1500" smtClean="0"/>
              <a:t>, and as impious persons undergo eternal punishments, inasmuch as we have wronged God by doing for the favour of men what we ought to have done for His sake, and are convicted by Him who knows all secrets of having preferred men to God, and the praise of the world to the praise of the Lord.</a:t>
            </a:r>
          </a:p>
          <a:p>
            <a:pPr eaLnBrk="1" hangingPunct="1">
              <a:lnSpc>
                <a:spcPct val="80000"/>
              </a:lnSpc>
              <a:defRPr/>
            </a:pPr>
            <a:endParaRPr lang="fr-FR" sz="15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B962FE82-776B-44F4-9B31-4B90594C4010}" type="slidenum">
              <a:rPr lang="fr-FR"/>
              <a:pPr>
                <a:defRPr/>
              </a:pPr>
              <a:t>22</a:t>
            </a:fld>
            <a:endParaRPr lang="fr-FR"/>
          </a:p>
        </p:txBody>
      </p:sp>
      <p:sp>
        <p:nvSpPr>
          <p:cNvPr id="58370"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3.3 </a:t>
            </a:r>
            <a:r>
              <a:rPr lang="en-US" sz="2400" cap="none" smtClean="0">
                <a:latin typeface="Arial" charset="0"/>
              </a:rPr>
              <a:t>REMEDIES (CONT.)</a:t>
            </a:r>
            <a:endParaRPr lang="fr-FR" sz="2400" cap="none" smtClean="0">
              <a:latin typeface="Arial" charset="0"/>
            </a:endParaRPr>
          </a:p>
        </p:txBody>
      </p:sp>
      <p:sp>
        <p:nvSpPr>
          <p:cNvPr id="58371" name="Espace réservé du contenu 2"/>
          <p:cNvSpPr>
            <a:spLocks noGrp="1"/>
          </p:cNvSpPr>
          <p:nvPr>
            <p:ph sz="quarter" idx="1"/>
          </p:nvPr>
        </p:nvSpPr>
        <p:spPr>
          <a:xfrm>
            <a:off x="457200" y="1600200"/>
            <a:ext cx="7467600" cy="4873625"/>
          </a:xfrm>
        </p:spPr>
        <p:txBody>
          <a:bodyPr/>
          <a:lstStyle/>
          <a:p>
            <a:pPr eaLnBrk="1" hangingPunct="1">
              <a:lnSpc>
                <a:spcPct val="90000"/>
              </a:lnSpc>
              <a:buFont typeface="Wingdings" pitchFamily="2" charset="2"/>
              <a:buNone/>
            </a:pPr>
            <a:r>
              <a:rPr lang="fr-FR" sz="2000" smtClean="0">
                <a:latin typeface="Arial" charset="0"/>
              </a:rPr>
              <a:t>Maximum the Confessor</a:t>
            </a:r>
          </a:p>
          <a:p>
            <a:pPr eaLnBrk="1" hangingPunct="1">
              <a:lnSpc>
                <a:spcPct val="90000"/>
              </a:lnSpc>
              <a:buFont typeface="Wingdings" pitchFamily="2" charset="2"/>
              <a:buNone/>
            </a:pPr>
            <a:r>
              <a:rPr lang="fr-FR" sz="2000" smtClean="0">
                <a:latin typeface="Arial" charset="0"/>
              </a:rPr>
              <a:t>8. Whenever you are suffering intensely from insult or disgrace, realize that this can be of great benefit to you, for disgrace is God’s way of driving vainglory out of you. (I, 30)</a:t>
            </a:r>
          </a:p>
          <a:p>
            <a:pPr eaLnBrk="1" hangingPunct="1">
              <a:lnSpc>
                <a:spcPct val="90000"/>
              </a:lnSpc>
              <a:buFont typeface="Wingdings" pitchFamily="2" charset="2"/>
              <a:buNone/>
            </a:pPr>
            <a:endParaRPr lang="fr-FR" sz="2000" smtClean="0">
              <a:latin typeface="Arial" charset="0"/>
            </a:endParaRPr>
          </a:p>
          <a:p>
            <a:pPr eaLnBrk="1" hangingPunct="1">
              <a:lnSpc>
                <a:spcPct val="90000"/>
              </a:lnSpc>
              <a:buFont typeface="Wingdings" pitchFamily="2" charset="2"/>
              <a:buNone/>
            </a:pPr>
            <a:r>
              <a:rPr lang="fr-FR" sz="2000" smtClean="0">
                <a:latin typeface="Arial" charset="0"/>
              </a:rPr>
              <a:t>40. Is it no small struggle to be delivered from vainglory; however, one is delivered by the discreet practice of virtue and more frequent prayer. An indication of this deliverance is to bear no more grudges against anyone who offends us now or has offended us in the past. (IV, 43)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7FB3001B-5735-4617-AC5E-48EB32AD2501}" type="slidenum">
              <a:rPr lang="fr-FR"/>
              <a:pPr>
                <a:defRPr/>
              </a:pPr>
              <a:t>23</a:t>
            </a:fld>
            <a:endParaRPr lang="fr-FR"/>
          </a:p>
        </p:txBody>
      </p:sp>
      <p:sp>
        <p:nvSpPr>
          <p:cNvPr id="60418"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2400" cap="none" smtClean="0">
                <a:latin typeface="Arial" charset="0"/>
              </a:rPr>
              <a:t>3.4 MORE REMEDIES…</a:t>
            </a:r>
            <a:endParaRPr lang="fr-CA" sz="2400" cap="none" smtClean="0">
              <a:latin typeface="Arial" charset="0"/>
            </a:endParaRPr>
          </a:p>
        </p:txBody>
      </p:sp>
      <p:sp>
        <p:nvSpPr>
          <p:cNvPr id="60419" name="Content Placeholder 2"/>
          <p:cNvSpPr>
            <a:spLocks noGrp="1"/>
          </p:cNvSpPr>
          <p:nvPr>
            <p:ph sz="quarter" idx="1"/>
          </p:nvPr>
        </p:nvSpPr>
        <p:spPr>
          <a:xfrm>
            <a:off x="457200" y="1600200"/>
            <a:ext cx="7467600" cy="4873625"/>
          </a:xfrm>
        </p:spPr>
        <p:txBody>
          <a:bodyPr/>
          <a:lstStyle/>
          <a:p>
            <a:pPr eaLnBrk="1" hangingPunct="1">
              <a:lnSpc>
                <a:spcPct val="80000"/>
              </a:lnSpc>
            </a:pPr>
            <a:r>
              <a:rPr lang="en-CA" sz="2000" b="1" smtClean="0">
                <a:latin typeface="Arial" charset="0"/>
                <a:cs typeface="Arial" charset="0"/>
              </a:rPr>
              <a:t>ASPIRE</a:t>
            </a:r>
            <a:r>
              <a:rPr lang="en-CA" sz="2000" smtClean="0">
                <a:latin typeface="Arial" charset="0"/>
                <a:cs typeface="Arial" charset="0"/>
              </a:rPr>
              <a:t>. Focus on intense, humbling prayer while recognizing the dangers of intercession, which can invite additional temptations to be vain (i.e., "look how spiritual I am because I am interceding for someone else when I have such serious problems of my own.").</a:t>
            </a:r>
          </a:p>
          <a:p>
            <a:pPr eaLnBrk="1" hangingPunct="1">
              <a:lnSpc>
                <a:spcPct val="80000"/>
              </a:lnSpc>
            </a:pPr>
            <a:r>
              <a:rPr lang="en-CA" sz="2000" smtClean="0">
                <a:latin typeface="Arial" charset="0"/>
                <a:cs typeface="Arial" charset="0"/>
              </a:rPr>
              <a:t>Ask yourself, "who do I </a:t>
            </a:r>
            <a:r>
              <a:rPr lang="en-CA" sz="2000" i="1" smtClean="0">
                <a:latin typeface="Arial" charset="0"/>
                <a:cs typeface="Arial" charset="0"/>
              </a:rPr>
              <a:t>really</a:t>
            </a:r>
            <a:r>
              <a:rPr lang="en-CA" sz="2000" smtClean="0">
                <a:latin typeface="Arial" charset="0"/>
                <a:cs typeface="Arial" charset="0"/>
              </a:rPr>
              <a:t> want to hear my prayer?“</a:t>
            </a:r>
          </a:p>
          <a:p>
            <a:pPr eaLnBrk="1" hangingPunct="1">
              <a:lnSpc>
                <a:spcPct val="80000"/>
              </a:lnSpc>
            </a:pPr>
            <a:r>
              <a:rPr lang="en-CA" sz="2000" b="1" smtClean="0">
                <a:latin typeface="Arial" charset="0"/>
                <a:cs typeface="Arial" charset="0"/>
              </a:rPr>
              <a:t>Be aware of the high price to be paid for progress</a:t>
            </a:r>
            <a:r>
              <a:rPr lang="en-CA" sz="2000" smtClean="0">
                <a:latin typeface="Arial" charset="0"/>
                <a:cs typeface="Arial" charset="0"/>
              </a:rPr>
              <a:t>. There are many that want a better position, yet fail to recognize the extra responsibilities that comes with a promotion. In typically vain fashion, they want the prestige, yet are largely unaware of the added burden.</a:t>
            </a:r>
          </a:p>
          <a:p>
            <a:pPr eaLnBrk="1" hangingPunct="1">
              <a:lnSpc>
                <a:spcPct val="80000"/>
              </a:lnSpc>
            </a:pPr>
            <a:r>
              <a:rPr lang="en-CA" sz="2000" b="1" smtClean="0">
                <a:latin typeface="Arial" charset="0"/>
                <a:cs typeface="Arial" charset="0"/>
              </a:rPr>
              <a:t>Shun recognition and deflect praise</a:t>
            </a:r>
            <a:r>
              <a:rPr lang="en-CA" sz="2000" smtClean="0">
                <a:latin typeface="Arial" charset="0"/>
                <a:cs typeface="Arial" charset="0"/>
              </a:rPr>
              <a:t>. They are poor substitutes for the rewards given by Christ to those who have done a job well.</a:t>
            </a:r>
          </a:p>
          <a:p>
            <a:pPr eaLnBrk="1" hangingPunct="1">
              <a:lnSpc>
                <a:spcPct val="80000"/>
              </a:lnSpc>
              <a:buFont typeface="Wingdings" pitchFamily="2" charset="2"/>
              <a:buNone/>
            </a:pPr>
            <a:endParaRPr lang="fr-CA" sz="15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D8B4F8B9-95FE-404D-A574-B1846998F273}" type="slidenum">
              <a:rPr lang="fr-FR"/>
              <a:pPr>
                <a:defRPr/>
              </a:pPr>
              <a:t>24</a:t>
            </a:fld>
            <a:endParaRPr lang="fr-FR"/>
          </a:p>
        </p:txBody>
      </p:sp>
      <p:sp>
        <p:nvSpPr>
          <p:cNvPr id="6144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2400" cap="none" smtClean="0"/>
              <a:t>3.4 MORE REMEDIES...</a:t>
            </a:r>
            <a:endParaRPr lang="fr-CA" sz="2400" cap="none" smtClean="0"/>
          </a:p>
        </p:txBody>
      </p:sp>
      <p:sp>
        <p:nvSpPr>
          <p:cNvPr id="61443" name="Content Placeholder 2"/>
          <p:cNvSpPr>
            <a:spLocks noGrp="1"/>
          </p:cNvSpPr>
          <p:nvPr>
            <p:ph sz="quarter" idx="1"/>
          </p:nvPr>
        </p:nvSpPr>
        <p:spPr>
          <a:xfrm>
            <a:off x="457200" y="1600200"/>
            <a:ext cx="7467600" cy="4873625"/>
          </a:xfrm>
        </p:spPr>
        <p:txBody>
          <a:bodyPr/>
          <a:lstStyle/>
          <a:p>
            <a:pPr eaLnBrk="1" hangingPunct="1">
              <a:lnSpc>
                <a:spcPct val="80000"/>
              </a:lnSpc>
            </a:pPr>
            <a:r>
              <a:rPr lang="en-CA" sz="2000" b="1" smtClean="0">
                <a:latin typeface="Arial" charset="0"/>
                <a:cs typeface="Arial" charset="0"/>
              </a:rPr>
              <a:t>Talk to others about spiritual matters</a:t>
            </a:r>
            <a:r>
              <a:rPr lang="en-CA" sz="2000" smtClean="0">
                <a:latin typeface="Arial" charset="0"/>
                <a:cs typeface="Arial" charset="0"/>
              </a:rPr>
              <a:t>. Doing so promotes humility. Whenever you learn something from someone else, it reminds you of how much you need others. You can even learn deep spiritual truths from unexpected sources. For instance, parents can gain insights from their children.</a:t>
            </a:r>
          </a:p>
          <a:p>
            <a:pPr eaLnBrk="1" hangingPunct="1">
              <a:lnSpc>
                <a:spcPct val="80000"/>
              </a:lnSpc>
            </a:pPr>
            <a:r>
              <a:rPr lang="en-CA" sz="2000" b="1" smtClean="0">
                <a:latin typeface="Arial" charset="0"/>
                <a:cs typeface="Arial" charset="0"/>
              </a:rPr>
              <a:t>Do not be "puffed up" by knowledge</a:t>
            </a:r>
            <a:r>
              <a:rPr lang="en-CA" sz="2000" smtClean="0">
                <a:latin typeface="Arial" charset="0"/>
                <a:cs typeface="Arial" charset="0"/>
              </a:rPr>
              <a:t>. Being smart is such fertile ground for vainglory that intelligence has something of a poor reputation. This is unfortunate, and does not have to be the case. It is possible to be both intelligent and humble, but not without being vigilant as well.</a:t>
            </a:r>
          </a:p>
          <a:p>
            <a:pPr eaLnBrk="1" hangingPunct="1">
              <a:lnSpc>
                <a:spcPct val="80000"/>
              </a:lnSpc>
            </a:pPr>
            <a:r>
              <a:rPr lang="en-CA" sz="2000" smtClean="0">
                <a:latin typeface="Arial" charset="0"/>
                <a:cs typeface="Arial" charset="0"/>
              </a:rPr>
              <a:t>If vainglory fails to inflate your ego on account of your incredible knowledge, then it might tempt you to take pride in your ignorance. Many times, those who lack certain knowledge will try to minimize the significance of their ignorance by either dismissing it as unimportant or mock those who are not ignorant.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8E639825-CA26-4B2A-B08A-B5F1F1666CA2}" type="slidenum">
              <a:rPr lang="fr-FR"/>
              <a:pPr>
                <a:defRPr/>
              </a:pPr>
              <a:t>25</a:t>
            </a:fld>
            <a:endParaRPr lang="fr-FR"/>
          </a:p>
        </p:txBody>
      </p:sp>
      <p:sp>
        <p:nvSpPr>
          <p:cNvPr id="6349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CA" sz="2400" cap="none" smtClean="0">
                <a:latin typeface="Arial" charset="0"/>
              </a:rPr>
              <a:t>3.4 MORE REMEDIES...</a:t>
            </a:r>
            <a:endParaRPr lang="en-US" sz="2400" cap="none" smtClean="0">
              <a:latin typeface="Arial" charset="0"/>
            </a:endParaRPr>
          </a:p>
        </p:txBody>
      </p:sp>
      <p:sp>
        <p:nvSpPr>
          <p:cNvPr id="63491" name="Rectangle 3"/>
          <p:cNvSpPr>
            <a:spLocks noGrp="1"/>
          </p:cNvSpPr>
          <p:nvPr>
            <p:ph type="body" idx="4294967295"/>
          </p:nvPr>
        </p:nvSpPr>
        <p:spPr/>
        <p:txBody>
          <a:bodyPr/>
          <a:lstStyle/>
          <a:p>
            <a:pPr eaLnBrk="1" hangingPunct="1">
              <a:lnSpc>
                <a:spcPct val="80000"/>
              </a:lnSpc>
            </a:pPr>
            <a:r>
              <a:rPr lang="en-CA" sz="2000" b="1" smtClean="0">
                <a:latin typeface="Arial" charset="0"/>
                <a:cs typeface="Arial" charset="0"/>
              </a:rPr>
              <a:t>Do not brag</a:t>
            </a:r>
            <a:r>
              <a:rPr lang="en-CA" sz="2000" smtClean="0">
                <a:latin typeface="Arial" charset="0"/>
                <a:cs typeface="Arial" charset="0"/>
              </a:rPr>
              <a:t>. It feels good to receive some attention, but the act of boasting does more than invite a pat on the back. It also draws unwanted attention.</a:t>
            </a:r>
          </a:p>
          <a:p>
            <a:pPr eaLnBrk="1" hangingPunct="1">
              <a:lnSpc>
                <a:spcPct val="80000"/>
              </a:lnSpc>
            </a:pPr>
            <a:r>
              <a:rPr lang="en-CA" sz="2000" smtClean="0">
                <a:latin typeface="Arial" charset="0"/>
                <a:cs typeface="Arial" charset="0"/>
              </a:rPr>
              <a:t>Imagine a tourist getting lost in a seedy part of a very large city. His clothing, accent, posture, and bewildered expressions would encourage thieves to take advantage of him. </a:t>
            </a:r>
            <a:r>
              <a:rPr lang="en-CA" sz="2000" b="1" smtClean="0">
                <a:latin typeface="Arial" charset="0"/>
                <a:cs typeface="Arial" charset="0"/>
              </a:rPr>
              <a:t>Similarly, boasting boldly announces that you are an easy target.</a:t>
            </a:r>
            <a:r>
              <a:rPr lang="en-CA" sz="2000" smtClean="0">
                <a:latin typeface="Arial" charset="0"/>
                <a:cs typeface="Arial" charset="0"/>
              </a:rPr>
              <a:t> It is, by far, the most effective way to show your spiritual naivety.</a:t>
            </a:r>
          </a:p>
          <a:p>
            <a:pPr eaLnBrk="1" hangingPunct="1">
              <a:lnSpc>
                <a:spcPct val="80000"/>
              </a:lnSpc>
            </a:pPr>
            <a:r>
              <a:rPr lang="en-CA" sz="2000" smtClean="0">
                <a:latin typeface="Arial" charset="0"/>
                <a:cs typeface="Arial" charset="0"/>
              </a:rPr>
              <a:t>Be careful when seeking counsel or aid from a fellow Christian. </a:t>
            </a:r>
            <a:r>
              <a:rPr lang="en-CA" sz="2000" b="1" smtClean="0">
                <a:latin typeface="Arial" charset="0"/>
                <a:cs typeface="Arial" charset="0"/>
              </a:rPr>
              <a:t>Do not create opportunities for bragging. </a:t>
            </a:r>
            <a:r>
              <a:rPr lang="en-CA" sz="2000" smtClean="0">
                <a:latin typeface="Arial" charset="0"/>
                <a:cs typeface="Arial" charset="0"/>
              </a:rPr>
              <a:t>For example, asking people to pray for you to have strength during a fast can degenerate into an attempt to impress others. If you are asking for help merely to amaze your friends, then you are vain.</a:t>
            </a:r>
            <a:br>
              <a:rPr lang="en-CA" sz="2000" smtClean="0">
                <a:latin typeface="Arial" charset="0"/>
                <a:cs typeface="Arial" charset="0"/>
              </a:rPr>
            </a:br>
            <a:endParaRPr lang="en-US" sz="2000" smtClean="0">
              <a:latin typeface="Arial" charset="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2A54B721-2739-4F63-885B-3F4B896BE5B0}" type="slidenum">
              <a:rPr lang="fr-FR"/>
              <a:pPr>
                <a:defRPr/>
              </a:pPr>
              <a:t>26</a:t>
            </a:fld>
            <a:endParaRPr lang="fr-FR"/>
          </a:p>
        </p:txBody>
      </p:sp>
      <p:sp>
        <p:nvSpPr>
          <p:cNvPr id="645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CA" sz="2400" cap="none" smtClean="0">
                <a:latin typeface="Arial" charset="0"/>
              </a:rPr>
              <a:t>3.4 MORE REMEDIES...</a:t>
            </a:r>
            <a:endParaRPr lang="en-US" sz="2400" cap="none" smtClean="0">
              <a:latin typeface="Arial" charset="0"/>
            </a:endParaRPr>
          </a:p>
        </p:txBody>
      </p:sp>
      <p:sp>
        <p:nvSpPr>
          <p:cNvPr id="64515" name="Rectangle 3"/>
          <p:cNvSpPr>
            <a:spLocks noGrp="1"/>
          </p:cNvSpPr>
          <p:nvPr>
            <p:ph type="body" idx="4294967295"/>
          </p:nvPr>
        </p:nvSpPr>
        <p:spPr/>
        <p:txBody>
          <a:bodyPr/>
          <a:lstStyle/>
          <a:p>
            <a:pPr eaLnBrk="1" hangingPunct="1">
              <a:lnSpc>
                <a:spcPct val="80000"/>
              </a:lnSpc>
            </a:pPr>
            <a:r>
              <a:rPr lang="en-CA" sz="2000" b="1" smtClean="0">
                <a:latin typeface="Arial" charset="0"/>
                <a:cs typeface="Arial" charset="0"/>
              </a:rPr>
              <a:t>Be consistent and content</a:t>
            </a:r>
            <a:r>
              <a:rPr lang="en-CA" sz="2000" smtClean="0">
                <a:latin typeface="Arial" charset="0"/>
                <a:cs typeface="Arial" charset="0"/>
              </a:rPr>
              <a:t>. Consider the following activities: adding an extra room to a house, buying a larger car, undergoing cosmetic surgery, upgrading to a newer computer, and working out in the gym. There are many valid reasons to enlarge or improve something, but the "</a:t>
            </a:r>
            <a:r>
              <a:rPr lang="en-CA" sz="2000" b="1" smtClean="0">
                <a:latin typeface="Arial" charset="0"/>
                <a:cs typeface="Arial" charset="0"/>
              </a:rPr>
              <a:t>bigger and better" mentality can be a dangerous vanity trap. </a:t>
            </a:r>
            <a:r>
              <a:rPr lang="en-CA" sz="2000" smtClean="0">
                <a:latin typeface="Arial" charset="0"/>
                <a:cs typeface="Arial" charset="0"/>
              </a:rPr>
              <a:t>If these decisions do not serve a truly useful purpose, then they are merely vain, ego-boosting monuments to the self.</a:t>
            </a:r>
          </a:p>
          <a:p>
            <a:pPr eaLnBrk="1" hangingPunct="1">
              <a:lnSpc>
                <a:spcPct val="80000"/>
              </a:lnSpc>
            </a:pPr>
            <a:r>
              <a:rPr lang="en-CA" sz="2000" b="1" smtClean="0">
                <a:latin typeface="Arial" charset="0"/>
                <a:cs typeface="Arial" charset="0"/>
              </a:rPr>
              <a:t>Try to treat everyone the same way</a:t>
            </a:r>
            <a:r>
              <a:rPr lang="en-CA" sz="2000" smtClean="0">
                <a:latin typeface="Arial" charset="0"/>
                <a:cs typeface="Arial" charset="0"/>
              </a:rPr>
              <a:t>. This is often difficult to do because some people are just more likable than others. Also, people often can put up barriers to being loved. To correct the tendency towards preferential treatment (favoritism is a form of vainglory), treat everyone as if they were Jesus Christ Himself (see Matthew 25). After all, they do bear His image.</a:t>
            </a:r>
            <a:r>
              <a:rPr lang="en-CA" sz="2000" smtClean="0">
                <a:latin typeface="Arial" charset="0"/>
              </a:rPr>
              <a:t/>
            </a:r>
            <a:br>
              <a:rPr lang="en-CA" sz="2000" smtClean="0">
                <a:latin typeface="Arial" charset="0"/>
              </a:rPr>
            </a:br>
            <a:endParaRPr lang="en-US" sz="2000" smtClean="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D7267B97-89AF-4418-9039-980281239CF0}" type="slidenum">
              <a:rPr lang="fr-FR"/>
              <a:pPr>
                <a:defRPr/>
              </a:pPr>
              <a:t>27</a:t>
            </a:fld>
            <a:endParaRPr lang="fr-FR"/>
          </a:p>
        </p:txBody>
      </p:sp>
      <p:sp>
        <p:nvSpPr>
          <p:cNvPr id="65538"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SUMMARY ON OVERCOMING VAINGLORY</a:t>
            </a:r>
          </a:p>
        </p:txBody>
      </p:sp>
      <p:sp>
        <p:nvSpPr>
          <p:cNvPr id="65539" name="Espace réservé du contenu 2"/>
          <p:cNvSpPr>
            <a:spLocks noGrp="1"/>
          </p:cNvSpPr>
          <p:nvPr>
            <p:ph sz="quarter" idx="1"/>
          </p:nvPr>
        </p:nvSpPr>
        <p:spPr>
          <a:xfrm>
            <a:off x="457200" y="1600200"/>
            <a:ext cx="7467600" cy="4873625"/>
          </a:xfrm>
        </p:spPr>
        <p:txBody>
          <a:bodyPr/>
          <a:lstStyle/>
          <a:p>
            <a:pPr marL="457200" indent="-457200" eaLnBrk="1" hangingPunct="1">
              <a:lnSpc>
                <a:spcPct val="90000"/>
              </a:lnSpc>
              <a:buFont typeface="Century Schoolbook"/>
              <a:buAutoNum type="arabicPeriod"/>
            </a:pPr>
            <a:r>
              <a:rPr lang="fr-FR" sz="2000" smtClean="0">
                <a:latin typeface="Arial" charset="0"/>
              </a:rPr>
              <a:t>Question your motivations – Reality check</a:t>
            </a:r>
          </a:p>
          <a:p>
            <a:pPr marL="457200" indent="-457200" eaLnBrk="1" hangingPunct="1">
              <a:lnSpc>
                <a:spcPct val="90000"/>
              </a:lnSpc>
              <a:buFont typeface="Century Schoolbook"/>
              <a:buAutoNum type="arabicPeriod"/>
            </a:pPr>
            <a:r>
              <a:rPr lang="fr-FR" sz="2000" smtClean="0">
                <a:latin typeface="Arial" charset="0"/>
              </a:rPr>
              <a:t>Keep in mind the reasons behind the start of your actions</a:t>
            </a:r>
          </a:p>
          <a:p>
            <a:pPr marL="457200" indent="-457200" eaLnBrk="1" hangingPunct="1">
              <a:lnSpc>
                <a:spcPct val="90000"/>
              </a:lnSpc>
              <a:buFont typeface="Century Schoolbook"/>
              <a:buAutoNum type="arabicPeriod"/>
            </a:pPr>
            <a:r>
              <a:rPr lang="fr-FR" sz="2000" smtClean="0">
                <a:latin typeface="Arial" charset="0"/>
              </a:rPr>
              <a:t>Observe differences among people but do not rank them. Remember that everyone is equal in the eyes of God – we do not have a right to judgethat one is better than the other. </a:t>
            </a:r>
          </a:p>
          <a:p>
            <a:pPr marL="457200" indent="-457200" eaLnBrk="1" hangingPunct="1">
              <a:lnSpc>
                <a:spcPct val="90000"/>
              </a:lnSpc>
              <a:buFont typeface="Century Schoolbook"/>
              <a:buAutoNum type="arabicPeriod"/>
            </a:pPr>
            <a:r>
              <a:rPr lang="fr-FR" sz="2000" smtClean="0">
                <a:latin typeface="Arial" charset="0"/>
              </a:rPr>
              <a:t>Value people for who they are and what they do for the world not for their job, belongings, etc. This would lead to comparison.</a:t>
            </a:r>
          </a:p>
          <a:p>
            <a:pPr marL="457200" indent="-457200" eaLnBrk="1" hangingPunct="1">
              <a:lnSpc>
                <a:spcPct val="90000"/>
              </a:lnSpc>
              <a:buFont typeface="Century Schoolbook"/>
              <a:buAutoNum type="arabicPeriod"/>
            </a:pPr>
            <a:r>
              <a:rPr lang="fr-FR" sz="2000" smtClean="0">
                <a:latin typeface="Arial" charset="0"/>
              </a:rPr>
              <a:t>Do not associate with people who are materially minded</a:t>
            </a:r>
          </a:p>
          <a:p>
            <a:pPr marL="457200" indent="-457200" eaLnBrk="1" hangingPunct="1">
              <a:lnSpc>
                <a:spcPct val="90000"/>
              </a:lnSpc>
              <a:buFont typeface="Century Schoolbook"/>
              <a:buAutoNum type="arabicPeriod"/>
            </a:pPr>
            <a:r>
              <a:rPr lang="fr-FR" sz="2000" b="1" smtClean="0">
                <a:latin typeface="Arial" charset="0"/>
              </a:rPr>
              <a:t>Practice humility</a:t>
            </a:r>
          </a:p>
          <a:p>
            <a:pPr marL="457200" indent="-457200" eaLnBrk="1" hangingPunct="1">
              <a:lnSpc>
                <a:spcPct val="90000"/>
              </a:lnSpc>
              <a:buFont typeface="Wingdings" pitchFamily="2" charset="2"/>
              <a:buNone/>
            </a:pPr>
            <a:endParaRPr lang="fr-FR" sz="2000" smtClean="0">
              <a:latin typeface="Arial" charset="0"/>
            </a:endParaRPr>
          </a:p>
          <a:p>
            <a:pPr marL="457200" indent="-457200" eaLnBrk="1" hangingPunct="1">
              <a:lnSpc>
                <a:spcPct val="90000"/>
              </a:lnSpc>
              <a:buFont typeface="Wingdings" pitchFamily="2" charset="2"/>
              <a:buNone/>
            </a:pPr>
            <a:r>
              <a:rPr lang="fr-FR" sz="2000" smtClean="0">
                <a:latin typeface="Arial" charset="0"/>
              </a:rPr>
              <a:t>Finally…don’t be frightened to feel your emotions. </a:t>
            </a:r>
          </a:p>
          <a:p>
            <a:pPr marL="457200" indent="-457200" eaLnBrk="1" hangingPunct="1">
              <a:lnSpc>
                <a:spcPct val="90000"/>
              </a:lnSpc>
              <a:buFont typeface="Wingdings" pitchFamily="2" charset="2"/>
              <a:buNone/>
            </a:pPr>
            <a:r>
              <a:rPr lang="fr-FR" sz="2000" smtClean="0">
                <a:latin typeface="Arial" charset="0"/>
              </a:rPr>
              <a:t>Chances are God has a bigger plan.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A1354E13-FB8C-4047-BD72-6C55EEB95810}" type="slidenum">
              <a:rPr lang="fr-FR"/>
              <a:pPr>
                <a:defRPr/>
              </a:pPr>
              <a:t>28</a:t>
            </a:fld>
            <a:endParaRPr lang="fr-FR"/>
          </a:p>
        </p:txBody>
      </p:sp>
      <p:sp>
        <p:nvSpPr>
          <p:cNvPr id="6758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2400" cap="none" smtClean="0">
                <a:latin typeface="Arial" charset="0"/>
              </a:rPr>
              <a:t>POINTS TO PONDER</a:t>
            </a:r>
            <a:endParaRPr lang="fr-CA" sz="2400" cap="none" smtClean="0">
              <a:latin typeface="Arial" charset="0"/>
            </a:endParaRPr>
          </a:p>
        </p:txBody>
      </p:sp>
      <p:sp>
        <p:nvSpPr>
          <p:cNvPr id="67587" name="Content Placeholder 2"/>
          <p:cNvSpPr>
            <a:spLocks noGrp="1"/>
          </p:cNvSpPr>
          <p:nvPr>
            <p:ph sz="quarter" idx="1"/>
          </p:nvPr>
        </p:nvSpPr>
        <p:spPr>
          <a:xfrm>
            <a:off x="457200" y="1600200"/>
            <a:ext cx="7467600" cy="4873625"/>
          </a:xfrm>
        </p:spPr>
        <p:txBody>
          <a:bodyPr/>
          <a:lstStyle/>
          <a:p>
            <a:pPr eaLnBrk="1" hangingPunct="1"/>
            <a:r>
              <a:rPr lang="en-CA" sz="2000" smtClean="0">
                <a:latin typeface="Arial" charset="0"/>
              </a:rPr>
              <a:t>Receiving praise is not sinful. Quite the contrary, it can be rather helpful and encouraging, but it does become a sin when you are the one singing your own praises.</a:t>
            </a:r>
          </a:p>
          <a:p>
            <a:pPr eaLnBrk="1" hangingPunct="1"/>
            <a:endParaRPr lang="en-CA" sz="2000" smtClean="0">
              <a:latin typeface="Arial" charset="0"/>
            </a:endParaRPr>
          </a:p>
          <a:p>
            <a:pPr eaLnBrk="1" hangingPunct="1"/>
            <a:r>
              <a:rPr lang="en-CA" sz="2000" smtClean="0">
                <a:latin typeface="Arial" charset="0"/>
              </a:rPr>
              <a:t>"A thrown stone does not reach the sky, and the prayer of one who loves popularity will not rise up to God." – Evagrius Ponticus, </a:t>
            </a:r>
            <a:r>
              <a:rPr lang="en-CA" sz="2000" i="1" smtClean="0">
                <a:latin typeface="Arial" charset="0"/>
              </a:rPr>
              <a:t>Eight Thoughts VII.8</a:t>
            </a:r>
            <a:r>
              <a:rPr lang="en-CA" sz="2000" smtClean="0">
                <a:latin typeface="Arial" charset="0"/>
              </a:rPr>
              <a:t>.</a:t>
            </a:r>
          </a:p>
          <a:p>
            <a:pPr eaLnBrk="1" hangingPunct="1">
              <a:buFont typeface="Wingdings" pitchFamily="2" charset="2"/>
              <a:buNone/>
            </a:pPr>
            <a:r>
              <a:rPr lang="en-CA" smtClean="0"/>
              <a:t/>
            </a:r>
            <a:br>
              <a:rPr lang="en-CA" smtClean="0"/>
            </a:br>
            <a:endParaRPr lang="fr-CA"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DFD3C39E-F75E-4783-B00C-32F080E32970}" type="slidenum">
              <a:rPr lang="fr-FR"/>
              <a:pPr>
                <a:defRPr/>
              </a:pPr>
              <a:t>29</a:t>
            </a:fld>
            <a:endParaRPr lang="fr-FR"/>
          </a:p>
        </p:txBody>
      </p:sp>
      <p:sp>
        <p:nvSpPr>
          <p:cNvPr id="68610"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BIBLIOGRAPHY</a:t>
            </a:r>
          </a:p>
        </p:txBody>
      </p:sp>
      <p:sp>
        <p:nvSpPr>
          <p:cNvPr id="68611" name="Espace réservé du contenu 2"/>
          <p:cNvSpPr>
            <a:spLocks noGrp="1"/>
          </p:cNvSpPr>
          <p:nvPr>
            <p:ph sz="quarter" idx="1"/>
          </p:nvPr>
        </p:nvSpPr>
        <p:spPr>
          <a:xfrm>
            <a:off x="457200" y="1600200"/>
            <a:ext cx="7467600" cy="4873625"/>
          </a:xfrm>
        </p:spPr>
        <p:txBody>
          <a:bodyPr/>
          <a:lstStyle/>
          <a:p>
            <a:pPr eaLnBrk="1" hangingPunct="1">
              <a:buFont typeface="Wingdings" pitchFamily="2" charset="2"/>
              <a:buNone/>
            </a:pPr>
            <a:r>
              <a:rPr lang="fr-FR" sz="2000" smtClean="0">
                <a:latin typeface="Arial" charset="0"/>
              </a:rPr>
              <a:t>Evagrius</a:t>
            </a:r>
          </a:p>
          <a:p>
            <a:pPr eaLnBrk="1" hangingPunct="1">
              <a:buFont typeface="Wingdings" pitchFamily="2" charset="2"/>
              <a:buNone/>
            </a:pPr>
            <a:r>
              <a:rPr lang="fr-FR" sz="2000" smtClean="0">
                <a:latin typeface="Arial" charset="0"/>
                <a:hlinkClick r:id="rId2"/>
              </a:rPr>
              <a:t>http://www.ldysinger.com/evagrius/00_Introd/00a_start.htm</a:t>
            </a:r>
            <a:r>
              <a:rPr lang="fr-FR" sz="2000" smtClean="0">
                <a:latin typeface="Arial" charset="0"/>
              </a:rPr>
              <a:t> </a:t>
            </a:r>
          </a:p>
          <a:p>
            <a:pPr eaLnBrk="1" hangingPunct="1">
              <a:buFont typeface="Wingdings" pitchFamily="2" charset="2"/>
              <a:buNone/>
            </a:pPr>
            <a:r>
              <a:rPr lang="fr-FR" sz="2000" smtClean="0">
                <a:latin typeface="Arial" charset="0"/>
                <a:hlinkClick r:id="rId3"/>
              </a:rPr>
              <a:t>http://www.evagrius.net/articles.php?article_id=12</a:t>
            </a:r>
            <a:r>
              <a:rPr lang="fr-FR" sz="2000" smtClean="0">
                <a:latin typeface="Arial" charset="0"/>
              </a:rPr>
              <a:t> </a:t>
            </a:r>
          </a:p>
          <a:p>
            <a:pPr eaLnBrk="1" hangingPunct="1">
              <a:buFont typeface="Wingdings" pitchFamily="2" charset="2"/>
              <a:buNone/>
            </a:pPr>
            <a:endParaRPr lang="fr-FR" sz="2000" smtClean="0">
              <a:latin typeface="Arial" charset="0"/>
            </a:endParaRPr>
          </a:p>
          <a:p>
            <a:pPr eaLnBrk="1" hangingPunct="1">
              <a:buFont typeface="Wingdings" pitchFamily="2" charset="2"/>
              <a:buNone/>
            </a:pPr>
            <a:r>
              <a:rPr lang="fr-FR" sz="2000" smtClean="0">
                <a:latin typeface="Arial" charset="0"/>
              </a:rPr>
              <a:t>St John Cassian</a:t>
            </a:r>
          </a:p>
          <a:p>
            <a:pPr eaLnBrk="1" hangingPunct="1">
              <a:buFont typeface="Wingdings" pitchFamily="2" charset="2"/>
              <a:buNone/>
            </a:pPr>
            <a:r>
              <a:rPr lang="fr-FR" sz="2000" smtClean="0">
                <a:latin typeface="Arial" charset="0"/>
                <a:hlinkClick r:id="rId4"/>
              </a:rPr>
              <a:t>http://www.osb.org/lectio/cassian/inst/inst11.html</a:t>
            </a:r>
            <a:r>
              <a:rPr lang="fr-FR" sz="2000" smtClean="0">
                <a:latin typeface="Arial" charset="0"/>
              </a:rPr>
              <a:t> </a:t>
            </a:r>
          </a:p>
          <a:p>
            <a:pPr eaLnBrk="1" hangingPunct="1">
              <a:buFont typeface="Wingdings" pitchFamily="2" charset="2"/>
              <a:buNone/>
            </a:pPr>
            <a:endParaRPr lang="fr-FR" sz="2000" smtClean="0">
              <a:latin typeface="Arial" charset="0"/>
            </a:endParaRPr>
          </a:p>
          <a:p>
            <a:pPr eaLnBrk="1" hangingPunct="1">
              <a:buFont typeface="Wingdings" pitchFamily="2" charset="2"/>
              <a:buNone/>
            </a:pPr>
            <a:r>
              <a:rPr lang="fr-FR" sz="2000" smtClean="0">
                <a:latin typeface="Arial" charset="0"/>
              </a:rPr>
              <a:t>Maximus the Confessor</a:t>
            </a:r>
          </a:p>
          <a:p>
            <a:pPr eaLnBrk="1" hangingPunct="1">
              <a:buFont typeface="Wingdings" pitchFamily="2" charset="2"/>
              <a:buNone/>
            </a:pPr>
            <a:r>
              <a:rPr lang="fr-FR" sz="2000" smtClean="0">
                <a:latin typeface="Arial" charset="0"/>
                <a:hlinkClick r:id="rId5"/>
              </a:rPr>
              <a:t>http://www.holycrossmedford.org/documents/From%20the%20Four%20Centuries%20of%20Love.pdf</a:t>
            </a:r>
            <a:endParaRPr lang="fr-FR" sz="2000"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46456D34-6677-4EDC-AE30-EBCF9F2711A3}" type="slidenum">
              <a:rPr lang="fr-FR"/>
              <a:pPr>
                <a:defRPr/>
              </a:pPr>
              <a:t>3</a:t>
            </a:fld>
            <a:endParaRPr lang="fr-FR"/>
          </a:p>
        </p:txBody>
      </p:sp>
      <p:sp>
        <p:nvSpPr>
          <p:cNvPr id="19458"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2400" cap="none" smtClean="0">
                <a:latin typeface="Arial" charset="0"/>
              </a:rPr>
              <a:t>1.1 EVAGRIUS</a:t>
            </a:r>
            <a:endParaRPr lang="fr-CA" sz="2400" cap="none" smtClean="0">
              <a:latin typeface="Arial" charset="0"/>
            </a:endParaRPr>
          </a:p>
        </p:txBody>
      </p:sp>
      <p:graphicFrame>
        <p:nvGraphicFramePr>
          <p:cNvPr id="19470" name="Group 14"/>
          <p:cNvGraphicFramePr>
            <a:graphicFrameLocks noGrp="1"/>
          </p:cNvGraphicFramePr>
          <p:nvPr>
            <p:ph sz="quarter" idx="1"/>
          </p:nvPr>
        </p:nvGraphicFramePr>
        <p:xfrm>
          <a:off x="395288" y="1331913"/>
          <a:ext cx="7467600" cy="4954587"/>
        </p:xfrm>
        <a:graphic>
          <a:graphicData uri="http://schemas.openxmlformats.org/drawingml/2006/table">
            <a:tbl>
              <a:tblPr/>
              <a:tblGrid>
                <a:gridCol w="7200900"/>
                <a:gridCol w="266700"/>
              </a:tblGrid>
              <a:tr h="321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Arial" charset="0"/>
                        </a:rPr>
                        <a:t>Vainglory is the pursuit of approval, praise, respect, and/or admiration from others. This is accomplished by either thinking too much of one's self or thinking too little of others. One does not develop a taste for vainglory until they (often unwittingly) experience it. By then, it can be so intoxicating that it becomes an obsession. Continually seeking approval consumes overwhelming amounts of energy, damage one's self-perception, and leads to either burnout or a breakdown. Ironically, spiritual victory is a leading cause of vainglory. Satan intentionally loses some spiritual battles to other areas to gain ground here.</a:t>
                      </a:r>
                      <a:endParaRPr kumimoji="0" lang="fr-CA" sz="1800" b="1" i="0" u="none" strike="noStrike" cap="none" normalizeH="0" baseline="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CA" sz="1800" b="1" i="0" u="none" strike="noStrike" cap="none" normalizeH="0" baseline="0" smtClean="0">
                        <a:ln>
                          <a:noFill/>
                        </a:ln>
                        <a:solidFill>
                          <a:srgbClr val="FFFFFF"/>
                        </a:solidFill>
                        <a:effectLst/>
                        <a:latin typeface="Century Schoolbook"/>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87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rPr>
                        <a:t>Other forms:</a:t>
                      </a:r>
                      <a:br>
                        <a:rPr kumimoji="0" lang="en-CA" sz="1800" b="0" i="0" u="none" strike="noStrike" cap="none" normalizeH="0" baseline="0" smtClean="0">
                          <a:ln>
                            <a:noFill/>
                          </a:ln>
                          <a:solidFill>
                            <a:srgbClr val="000000"/>
                          </a:solidFill>
                          <a:effectLst/>
                          <a:latin typeface="Arial" charset="0"/>
                        </a:rPr>
                      </a:br>
                      <a:r>
                        <a:rPr kumimoji="0" lang="en-CA" sz="1800" b="0" i="0" u="none" strike="noStrike" cap="none" normalizeH="0" baseline="0" smtClean="0">
                          <a:ln>
                            <a:noFill/>
                          </a:ln>
                          <a:solidFill>
                            <a:srgbClr val="000000"/>
                          </a:solidFill>
                          <a:effectLst/>
                          <a:latin typeface="Arial" charset="0"/>
                        </a:rPr>
                        <a:t>heresy, conceit, slander, desirous of praise, jealousy, belligerence, haughtiness, argumentativeness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CA" sz="18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CA" sz="1800" b="0" i="0" u="none" strike="noStrike" cap="none" normalizeH="0" baseline="0" smtClean="0">
                        <a:ln>
                          <a:noFill/>
                        </a:ln>
                        <a:solidFill>
                          <a:srgbClr val="000000"/>
                        </a:solidFill>
                        <a:effectLst/>
                        <a:latin typeface="Century Schoolbook"/>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D1086916-1556-44F5-BC6B-0B723B61B524}" type="slidenum">
              <a:rPr lang="fr-FR"/>
              <a:pPr>
                <a:defRPr/>
              </a:pPr>
              <a:t>30</a:t>
            </a:fld>
            <a:endParaRPr lang="fr-FR"/>
          </a:p>
        </p:txBody>
      </p:sp>
      <p:sp>
        <p:nvSpPr>
          <p:cNvPr id="6963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BIBLIOGRAPHY (CONT.)</a:t>
            </a:r>
            <a:endParaRPr lang="fr-CA" sz="2400" cap="none" smtClean="0">
              <a:latin typeface="Arial" charset="0"/>
            </a:endParaRPr>
          </a:p>
        </p:txBody>
      </p:sp>
      <p:sp>
        <p:nvSpPr>
          <p:cNvPr id="69635" name="Content Placeholder 2"/>
          <p:cNvSpPr>
            <a:spLocks noGrp="1"/>
          </p:cNvSpPr>
          <p:nvPr>
            <p:ph sz="quarter" idx="1"/>
          </p:nvPr>
        </p:nvSpPr>
        <p:spPr>
          <a:xfrm>
            <a:off x="457200" y="1600200"/>
            <a:ext cx="7467600" cy="4873625"/>
          </a:xfrm>
        </p:spPr>
        <p:txBody>
          <a:bodyPr/>
          <a:lstStyle/>
          <a:p>
            <a:pPr eaLnBrk="1" hangingPunct="1"/>
            <a:r>
              <a:rPr lang="en-CA" sz="2000" smtClean="0">
                <a:latin typeface="Arial" charset="0"/>
              </a:rPr>
              <a:t>Evagrius Ponticus: On Ascetiscim and Stillness in the Solitary Life</a:t>
            </a:r>
          </a:p>
          <a:p>
            <a:pPr marL="742950" lvl="1" indent="-285750" eaLnBrk="1" hangingPunct="1">
              <a:buFont typeface="Wingdings 2" pitchFamily="18" charset="2"/>
              <a:buNone/>
            </a:pPr>
            <a:r>
              <a:rPr lang="fr-CA" sz="2000" smtClean="0">
                <a:latin typeface="Arial" charset="0"/>
                <a:hlinkClick r:id="rId2"/>
              </a:rPr>
              <a:t>http://www.hermitary.com/solitude/evagrius.html</a:t>
            </a:r>
            <a:endParaRPr lang="fr-CA" sz="2000" smtClean="0">
              <a:latin typeface="Arial" charset="0"/>
            </a:endParaRPr>
          </a:p>
          <a:p>
            <a:pPr eaLnBrk="1" hangingPunct="1"/>
            <a:endParaRPr lang="fr-CA" sz="2000" smtClean="0">
              <a:latin typeface="Arial" charset="0"/>
            </a:endParaRPr>
          </a:p>
          <a:p>
            <a:pPr eaLnBrk="1" hangingPunct="1"/>
            <a:r>
              <a:rPr lang="en-US" sz="2000" smtClean="0">
                <a:latin typeface="Arial" charset="0"/>
              </a:rPr>
              <a:t>Evagrius: The Seven Deadly Sins, Origins</a:t>
            </a:r>
          </a:p>
          <a:p>
            <a:pPr marL="742950" lvl="1" indent="-285750" eaLnBrk="1" hangingPunct="1">
              <a:buFont typeface="Wingdings 2" pitchFamily="18" charset="2"/>
              <a:buNone/>
            </a:pPr>
            <a:r>
              <a:rPr lang="fr-CA" sz="2000" smtClean="0">
                <a:latin typeface="Arial" charset="0"/>
                <a:hlinkClick r:id="rId3"/>
              </a:rPr>
              <a:t>http://www.jesus4u.co.uk/study-sheets/evagrius-seven-deadly-sins-origins/eight-thoughts</a:t>
            </a:r>
            <a:r>
              <a:rPr lang="fr-CA" sz="2000" smtClean="0">
                <a:latin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70ACAE79-24C4-4F66-9EF9-20A7CB6AC9E7}" type="slidenum">
              <a:rPr lang="fr-FR"/>
              <a:pPr>
                <a:defRPr/>
              </a:pPr>
              <a:t>4</a:t>
            </a:fld>
            <a:endParaRPr lang="fr-FR"/>
          </a:p>
        </p:txBody>
      </p:sp>
      <p:sp>
        <p:nvSpPr>
          <p:cNvPr id="2150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CA" sz="2400" cap="none" smtClean="0">
                <a:latin typeface="Arial" charset="0"/>
              </a:rPr>
              <a:t>1.1 TYPES OF VAINGLORY</a:t>
            </a:r>
            <a:endParaRPr lang="fr-CA" sz="2400" cap="none" smtClean="0">
              <a:latin typeface="Arial" charset="0"/>
            </a:endParaRPr>
          </a:p>
        </p:txBody>
      </p:sp>
      <p:sp>
        <p:nvSpPr>
          <p:cNvPr id="21507" name="Content Placeholder 2"/>
          <p:cNvSpPr>
            <a:spLocks noGrp="1"/>
          </p:cNvSpPr>
          <p:nvPr>
            <p:ph sz="quarter" idx="1"/>
          </p:nvPr>
        </p:nvSpPr>
        <p:spPr>
          <a:xfrm>
            <a:off x="457200" y="1600200"/>
            <a:ext cx="7467600" cy="4873625"/>
          </a:xfrm>
        </p:spPr>
        <p:txBody>
          <a:bodyPr/>
          <a:lstStyle/>
          <a:p>
            <a:pPr eaLnBrk="1" hangingPunct="1"/>
            <a:r>
              <a:rPr lang="en-CA" sz="2000" b="1" smtClean="0">
                <a:latin typeface="Arial" charset="0"/>
              </a:rPr>
              <a:t>Carnal:</a:t>
            </a:r>
            <a:r>
              <a:rPr lang="en-CA" sz="2000" smtClean="0">
                <a:latin typeface="Arial" charset="0"/>
              </a:rPr>
              <a:t>  focuses on one's things (wealth, power, appearance, prestige, influence, etc.), and says, "Look at how </a:t>
            </a:r>
            <a:r>
              <a:rPr lang="en-CA" sz="2000" b="1" smtClean="0">
                <a:latin typeface="Arial" charset="0"/>
              </a:rPr>
              <a:t>great</a:t>
            </a:r>
            <a:r>
              <a:rPr lang="en-CA" sz="2000" smtClean="0">
                <a:latin typeface="Arial" charset="0"/>
              </a:rPr>
              <a:t> I am!“</a:t>
            </a:r>
          </a:p>
          <a:p>
            <a:pPr eaLnBrk="1" hangingPunct="1">
              <a:buFont typeface="Wingdings" pitchFamily="2" charset="2"/>
              <a:buNone/>
            </a:pPr>
            <a:endParaRPr lang="en-CA" sz="2000" smtClean="0">
              <a:latin typeface="Arial" charset="0"/>
            </a:endParaRPr>
          </a:p>
          <a:p>
            <a:pPr eaLnBrk="1" hangingPunct="1"/>
            <a:r>
              <a:rPr lang="en-CA" sz="2000" b="1" smtClean="0">
                <a:latin typeface="Arial" charset="0"/>
              </a:rPr>
              <a:t>Spiritual:</a:t>
            </a:r>
            <a:r>
              <a:rPr lang="en-CA" sz="2000" smtClean="0">
                <a:latin typeface="Arial" charset="0"/>
              </a:rPr>
              <a:t>  focuses upon one's accomplishments (especially those of a spiritual nature, such as fasting, tithing, church attendance, etc.), and says, "Look at how </a:t>
            </a:r>
            <a:r>
              <a:rPr lang="en-CA" sz="2000" b="1" smtClean="0">
                <a:latin typeface="Arial" charset="0"/>
              </a:rPr>
              <a:t>good</a:t>
            </a:r>
            <a:r>
              <a:rPr lang="en-CA" sz="2000" smtClean="0">
                <a:latin typeface="Arial" charset="0"/>
              </a:rPr>
              <a:t> I am!"</a:t>
            </a:r>
            <a:br>
              <a:rPr lang="en-CA" sz="2000" smtClean="0">
                <a:latin typeface="Arial" charset="0"/>
              </a:rPr>
            </a:br>
            <a:r>
              <a:rPr lang="en-CA" sz="2000" smtClean="0">
                <a:latin typeface="Arial" charset="0"/>
              </a:rPr>
              <a:t/>
            </a:r>
            <a:br>
              <a:rPr lang="en-CA" sz="2000" smtClean="0">
                <a:latin typeface="Arial" charset="0"/>
              </a:rPr>
            </a:br>
            <a:endParaRPr lang="fr-CA" sz="200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100A0EB2-6188-48BB-9978-D2A443F18E49}" type="slidenum">
              <a:rPr lang="fr-FR"/>
              <a:pPr>
                <a:defRPr/>
              </a:pPr>
              <a:t>5</a:t>
            </a:fld>
            <a:endParaRPr lang="fr-FR"/>
          </a:p>
        </p:txBody>
      </p:sp>
      <p:sp>
        <p:nvSpPr>
          <p:cNvPr id="23554"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A FEW DEFINITIONS…</a:t>
            </a:r>
            <a:r>
              <a:rPr lang="fr-FR" cap="none" smtClean="0"/>
              <a:t> </a:t>
            </a:r>
          </a:p>
        </p:txBody>
      </p:sp>
      <p:sp>
        <p:nvSpPr>
          <p:cNvPr id="23555" name="Espace réservé du contenu 2"/>
          <p:cNvSpPr>
            <a:spLocks noGrp="1"/>
          </p:cNvSpPr>
          <p:nvPr>
            <p:ph sz="quarter" idx="1"/>
          </p:nvPr>
        </p:nvSpPr>
        <p:spPr>
          <a:xfrm>
            <a:off x="457200" y="1600200"/>
            <a:ext cx="7643813" cy="4873625"/>
          </a:xfrm>
        </p:spPr>
        <p:txBody>
          <a:bodyPr/>
          <a:lstStyle/>
          <a:p>
            <a:pPr eaLnBrk="1" hangingPunct="1">
              <a:lnSpc>
                <a:spcPct val="90000"/>
              </a:lnSpc>
              <a:buFont typeface="Wingdings" pitchFamily="2" charset="2"/>
              <a:buNone/>
            </a:pPr>
            <a:r>
              <a:rPr lang="fr-CA" sz="2000" b="1" i="1" smtClean="0">
                <a:latin typeface="Arial" charset="0"/>
              </a:rPr>
              <a:t> </a:t>
            </a:r>
            <a:r>
              <a:rPr lang="fr-CA" sz="2000" smtClean="0">
                <a:latin typeface="Arial" charset="0"/>
              </a:rPr>
              <a:t>(Merriam-Webster)</a:t>
            </a:r>
            <a:endParaRPr lang="fr-FR" sz="2000" smtClean="0">
              <a:latin typeface="Arial" charset="0"/>
            </a:endParaRPr>
          </a:p>
          <a:p>
            <a:pPr eaLnBrk="1" hangingPunct="1">
              <a:lnSpc>
                <a:spcPct val="90000"/>
              </a:lnSpc>
              <a:buFont typeface="Wingdings" pitchFamily="2" charset="2"/>
              <a:buNone/>
            </a:pPr>
            <a:r>
              <a:rPr lang="en-US" sz="2000" b="1" smtClean="0">
                <a:latin typeface="Arial" charset="0"/>
              </a:rPr>
              <a:t>1: </a:t>
            </a:r>
            <a:r>
              <a:rPr lang="en-US" sz="2000" smtClean="0">
                <a:latin typeface="Arial" charset="0"/>
              </a:rPr>
              <a:t>excessive or ostentatious pride especially in one's achievements </a:t>
            </a:r>
          </a:p>
          <a:p>
            <a:pPr eaLnBrk="1" hangingPunct="1">
              <a:lnSpc>
                <a:spcPct val="90000"/>
              </a:lnSpc>
              <a:buFont typeface="Wingdings" pitchFamily="2" charset="2"/>
              <a:buNone/>
            </a:pPr>
            <a:r>
              <a:rPr lang="fr-CA" sz="2000" b="1" smtClean="0">
                <a:latin typeface="Arial" charset="0"/>
              </a:rPr>
              <a:t>2 :</a:t>
            </a:r>
            <a:r>
              <a:rPr lang="fr-CA" sz="2000" smtClean="0">
                <a:latin typeface="Arial" charset="0"/>
              </a:rPr>
              <a:t> vain display or show</a:t>
            </a:r>
          </a:p>
          <a:p>
            <a:pPr eaLnBrk="1" hangingPunct="1">
              <a:lnSpc>
                <a:spcPct val="90000"/>
              </a:lnSpc>
              <a:buFont typeface="Wingdings" pitchFamily="2" charset="2"/>
              <a:buNone/>
            </a:pPr>
            <a:endParaRPr lang="fr-FR" sz="2000" smtClean="0">
              <a:latin typeface="Arial" charset="0"/>
            </a:endParaRPr>
          </a:p>
          <a:p>
            <a:pPr eaLnBrk="1" hangingPunct="1">
              <a:lnSpc>
                <a:spcPct val="90000"/>
              </a:lnSpc>
              <a:buFont typeface="Wingdings" pitchFamily="2" charset="2"/>
              <a:buNone/>
            </a:pPr>
            <a:r>
              <a:rPr lang="fr-CA" sz="2000" b="1" smtClean="0">
                <a:latin typeface="Arial" charset="0"/>
              </a:rPr>
              <a:t>Philippians 2:3</a:t>
            </a:r>
          </a:p>
          <a:p>
            <a:pPr eaLnBrk="1" hangingPunct="1">
              <a:lnSpc>
                <a:spcPct val="90000"/>
              </a:lnSpc>
              <a:buFont typeface="Wingdings" pitchFamily="2" charset="2"/>
              <a:buNone/>
            </a:pPr>
            <a:r>
              <a:rPr lang="en-US" sz="2000" smtClean="0">
                <a:latin typeface="Arial" charset="0"/>
                <a:hlinkClick r:id="rId3"/>
              </a:rPr>
              <a:t>New Living Translation</a:t>
            </a:r>
            <a:r>
              <a:rPr lang="en-US" sz="2000" smtClean="0">
                <a:latin typeface="Arial" charset="0"/>
              </a:rPr>
              <a:t> </a:t>
            </a:r>
            <a:r>
              <a:rPr lang="en-US" sz="2000" smtClean="0">
                <a:latin typeface="Arial" charset="0"/>
                <a:hlinkClick r:id="rId4"/>
              </a:rPr>
              <a:t>(©2007)</a:t>
            </a:r>
            <a:r>
              <a:rPr lang="en-US" sz="2000" smtClean="0">
                <a:latin typeface="Arial" charset="0"/>
              </a:rPr>
              <a:t/>
            </a:r>
            <a:br>
              <a:rPr lang="en-US" sz="2000" smtClean="0">
                <a:latin typeface="Arial" charset="0"/>
              </a:rPr>
            </a:br>
            <a:r>
              <a:rPr lang="en-US" sz="2000" smtClean="0">
                <a:latin typeface="Arial" charset="0"/>
              </a:rPr>
              <a:t>Don't be selfish; don't try to impress others. Be humble, thinking of others as better than yourselves.</a:t>
            </a:r>
          </a:p>
          <a:p>
            <a:pPr eaLnBrk="1" hangingPunct="1">
              <a:lnSpc>
                <a:spcPct val="90000"/>
              </a:lnSpc>
              <a:buFont typeface="Wingdings" pitchFamily="2" charset="2"/>
              <a:buNone/>
            </a:pPr>
            <a:endParaRPr lang="en-US" sz="2000" smtClean="0">
              <a:latin typeface="Arial" charset="0"/>
            </a:endParaRPr>
          </a:p>
          <a:p>
            <a:pPr eaLnBrk="1" hangingPunct="1">
              <a:lnSpc>
                <a:spcPct val="90000"/>
              </a:lnSpc>
              <a:buFont typeface="Wingdings" pitchFamily="2" charset="2"/>
              <a:buNone/>
            </a:pPr>
            <a:r>
              <a:rPr lang="en-US" sz="2000" b="1" smtClean="0">
                <a:latin typeface="Arial" charset="0"/>
              </a:rPr>
              <a:t>Maximus the Confessor</a:t>
            </a:r>
          </a:p>
          <a:p>
            <a:pPr eaLnBrk="1" hangingPunct="1">
              <a:lnSpc>
                <a:spcPct val="90000"/>
              </a:lnSpc>
              <a:buFont typeface="Wingdings" pitchFamily="2" charset="2"/>
              <a:buNone/>
            </a:pPr>
            <a:r>
              <a:rPr lang="en-US" sz="2000" smtClean="0">
                <a:latin typeface="Arial" charset="0"/>
              </a:rPr>
              <a:t>26. There are many things done by men which are noble in themselves, but still because of some reason are not noble. For example, fasts and vigils, prayer and psalmody, almsgiving and hospitality are noble in themselves, but when they are done out of vainglory they are no longer noble.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C90CAE01-18CB-4926-A55A-16050C59C9A5}" type="slidenum">
              <a:rPr lang="fr-FR"/>
              <a:pPr>
                <a:defRPr/>
              </a:pPr>
              <a:t>6</a:t>
            </a:fld>
            <a:endParaRPr lang="fr-FR"/>
          </a:p>
        </p:txBody>
      </p:sp>
      <p:sp>
        <p:nvSpPr>
          <p:cNvPr id="25602"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PRAKTIKOS</a:t>
            </a:r>
          </a:p>
        </p:txBody>
      </p:sp>
      <p:sp>
        <p:nvSpPr>
          <p:cNvPr id="25603" name="Espace réservé du contenu 2"/>
          <p:cNvSpPr>
            <a:spLocks noGrp="1"/>
          </p:cNvSpPr>
          <p:nvPr>
            <p:ph sz="quarter" idx="1"/>
          </p:nvPr>
        </p:nvSpPr>
        <p:spPr>
          <a:xfrm>
            <a:off x="457200" y="1600200"/>
            <a:ext cx="7467600" cy="4873625"/>
          </a:xfrm>
        </p:spPr>
        <p:txBody>
          <a:bodyPr/>
          <a:lstStyle/>
          <a:p>
            <a:pPr eaLnBrk="1" hangingPunct="1">
              <a:lnSpc>
                <a:spcPct val="80000"/>
              </a:lnSpc>
              <a:buFont typeface="Wingdings" pitchFamily="2" charset="2"/>
              <a:buNone/>
            </a:pPr>
            <a:r>
              <a:rPr lang="fr-CA" sz="2000" b="1" smtClean="0">
                <a:latin typeface="Arial" charset="0"/>
              </a:rPr>
              <a:t>13.</a:t>
            </a:r>
            <a:r>
              <a:rPr lang="fr-CA" sz="2000" smtClean="0">
                <a:latin typeface="Arial" charset="0"/>
              </a:rPr>
              <a:t> THE thought of vainglory is especially subtle and it easily infiltrates those whose lives are going well, </a:t>
            </a:r>
          </a:p>
          <a:p>
            <a:pPr eaLnBrk="1" hangingPunct="1">
              <a:lnSpc>
                <a:spcPct val="80000"/>
              </a:lnSpc>
              <a:buFont typeface="Wingdings" pitchFamily="2" charset="2"/>
              <a:buNone/>
            </a:pPr>
            <a:endParaRPr lang="el-GR" sz="2000" smtClean="0">
              <a:latin typeface="Arial" charset="0"/>
            </a:endParaRPr>
          </a:p>
          <a:p>
            <a:pPr marL="742950" lvl="1" indent="-285750" eaLnBrk="1" hangingPunct="1">
              <a:lnSpc>
                <a:spcPct val="80000"/>
              </a:lnSpc>
              <a:buFont typeface="Wingdings 2" pitchFamily="18" charset="2"/>
              <a:buNone/>
            </a:pPr>
            <a:r>
              <a:rPr lang="el-GR" sz="1900" b="1" smtClean="0">
                <a:latin typeface="Arial" charset="0"/>
              </a:rPr>
              <a:t>[</a:t>
            </a:r>
            <a:r>
              <a:rPr lang="fr-CA" sz="1900" b="1" smtClean="0">
                <a:latin typeface="Arial" charset="0"/>
              </a:rPr>
              <a:t>A] </a:t>
            </a:r>
            <a:r>
              <a:rPr lang="fr-CA" sz="1900" smtClean="0">
                <a:latin typeface="Arial" charset="0"/>
              </a:rPr>
              <a:t>wanting to publish their efforts</a:t>
            </a:r>
          </a:p>
          <a:p>
            <a:pPr marL="742950" lvl="1" indent="-285750" eaLnBrk="1" hangingPunct="1">
              <a:lnSpc>
                <a:spcPct val="80000"/>
              </a:lnSpc>
              <a:buFont typeface="Wingdings 2" pitchFamily="18" charset="2"/>
              <a:buNone/>
            </a:pPr>
            <a:r>
              <a:rPr lang="fr-CA" sz="1900" b="1" smtClean="0">
                <a:latin typeface="Arial" charset="0"/>
              </a:rPr>
              <a:t>[B] </a:t>
            </a:r>
            <a:r>
              <a:rPr lang="fr-CA" sz="1900" smtClean="0">
                <a:latin typeface="Arial" charset="0"/>
              </a:rPr>
              <a:t>and go hunting for glory among men; </a:t>
            </a:r>
          </a:p>
          <a:p>
            <a:pPr eaLnBrk="1" hangingPunct="1">
              <a:lnSpc>
                <a:spcPct val="80000"/>
              </a:lnSpc>
              <a:buFont typeface="Wingdings" pitchFamily="2" charset="2"/>
              <a:buNone/>
            </a:pPr>
            <a:endParaRPr lang="fr-CA" sz="2000" b="1" smtClean="0">
              <a:latin typeface="Arial" charset="0"/>
            </a:endParaRPr>
          </a:p>
          <a:p>
            <a:pPr eaLnBrk="1" hangingPunct="1">
              <a:lnSpc>
                <a:spcPct val="80000"/>
              </a:lnSpc>
              <a:buFont typeface="Wingdings" pitchFamily="2" charset="2"/>
              <a:buNone/>
            </a:pPr>
            <a:r>
              <a:rPr lang="fr-CA" sz="2000" b="1" smtClean="0">
                <a:latin typeface="Arial" charset="0"/>
              </a:rPr>
              <a:t>	</a:t>
            </a:r>
            <a:r>
              <a:rPr lang="el-GR" sz="2000" b="1" smtClean="0">
                <a:latin typeface="Arial" charset="0"/>
              </a:rPr>
              <a:t>[1] </a:t>
            </a:r>
            <a:r>
              <a:rPr lang="fr-CA" sz="2000" smtClean="0">
                <a:latin typeface="Arial" charset="0"/>
              </a:rPr>
              <a:t>it raises up a fantasy of demons shouting, </a:t>
            </a:r>
          </a:p>
          <a:p>
            <a:pPr eaLnBrk="1" hangingPunct="1">
              <a:lnSpc>
                <a:spcPct val="80000"/>
              </a:lnSpc>
              <a:buFont typeface="Wingdings" pitchFamily="2" charset="2"/>
              <a:buNone/>
            </a:pPr>
            <a:r>
              <a:rPr lang="fr-CA" sz="2000" b="1" smtClean="0">
                <a:latin typeface="Arial" charset="0"/>
              </a:rPr>
              <a:t>	[2]</a:t>
            </a:r>
            <a:r>
              <a:rPr lang="fr-CA" sz="2000" smtClean="0">
                <a:latin typeface="Arial" charset="0"/>
              </a:rPr>
              <a:t> and women being healed, </a:t>
            </a:r>
          </a:p>
          <a:p>
            <a:pPr eaLnBrk="1" hangingPunct="1">
              <a:lnSpc>
                <a:spcPct val="80000"/>
              </a:lnSpc>
              <a:buFont typeface="Wingdings" pitchFamily="2" charset="2"/>
              <a:buNone/>
            </a:pPr>
            <a:r>
              <a:rPr lang="fr-CA" sz="2000" b="1" smtClean="0">
                <a:latin typeface="Arial" charset="0"/>
              </a:rPr>
              <a:t>	[3]</a:t>
            </a:r>
            <a:r>
              <a:rPr lang="fr-CA" sz="2000" smtClean="0">
                <a:latin typeface="Arial" charset="0"/>
              </a:rPr>
              <a:t> and a crowd of people wanting to touch the monk’s clothes. </a:t>
            </a:r>
          </a:p>
          <a:p>
            <a:pPr eaLnBrk="1" hangingPunct="1">
              <a:lnSpc>
                <a:spcPct val="80000"/>
              </a:lnSpc>
              <a:buFont typeface="Wingdings" pitchFamily="2" charset="2"/>
              <a:buNone/>
            </a:pPr>
            <a:r>
              <a:rPr lang="fr-CA" sz="2000" b="1" smtClean="0">
                <a:latin typeface="Arial" charset="0"/>
              </a:rPr>
              <a:t>	[4] </a:t>
            </a:r>
            <a:r>
              <a:rPr lang="fr-CA" sz="2000" smtClean="0">
                <a:latin typeface="Arial" charset="0"/>
              </a:rPr>
              <a:t>It prophesies priesthood for him, and sets the stage with people thronging at his door, calling for him, and even though he resists he will be carried off under constraint.</a:t>
            </a:r>
          </a:p>
          <a:p>
            <a:pPr eaLnBrk="1" hangingPunct="1">
              <a:lnSpc>
                <a:spcPct val="80000"/>
              </a:lnSpc>
              <a:buFont typeface="Wingdings" pitchFamily="2" charset="2"/>
              <a:buNone/>
            </a:pPr>
            <a:endParaRPr lang="fr-FR" sz="200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1F3029F2-2D82-4717-A21C-D6B880B24501}" type="slidenum">
              <a:rPr lang="fr-FR"/>
              <a:pPr>
                <a:defRPr/>
              </a:pPr>
              <a:t>7</a:t>
            </a:fld>
            <a:endParaRPr lang="fr-FR"/>
          </a:p>
        </p:txBody>
      </p:sp>
      <p:sp>
        <p:nvSpPr>
          <p:cNvPr id="27650"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PRAKTIKOS</a:t>
            </a:r>
          </a:p>
        </p:txBody>
      </p:sp>
      <p:sp>
        <p:nvSpPr>
          <p:cNvPr id="27651" name="Espace réservé du contenu 2"/>
          <p:cNvSpPr>
            <a:spLocks noGrp="1"/>
          </p:cNvSpPr>
          <p:nvPr>
            <p:ph sz="quarter" idx="1"/>
          </p:nvPr>
        </p:nvSpPr>
        <p:spPr>
          <a:xfrm>
            <a:off x="457200" y="1600200"/>
            <a:ext cx="7467600" cy="4873625"/>
          </a:xfrm>
        </p:spPr>
        <p:txBody>
          <a:bodyPr/>
          <a:lstStyle/>
          <a:p>
            <a:pPr eaLnBrk="1" hangingPunct="1">
              <a:buFont typeface="Wingdings" pitchFamily="2" charset="2"/>
              <a:buNone/>
            </a:pPr>
            <a:r>
              <a:rPr lang="fr-CA" sz="2000" b="1" smtClean="0">
                <a:latin typeface="Arial" charset="0"/>
              </a:rPr>
              <a:t>13.  (continued) </a:t>
            </a:r>
            <a:r>
              <a:rPr lang="fr-CA" sz="2000" smtClean="0">
                <a:latin typeface="Arial" charset="0"/>
              </a:rPr>
              <a:t>Then, having raised him up with </a:t>
            </a:r>
            <a:r>
              <a:rPr lang="fr-CA" sz="2000" b="1" smtClean="0">
                <a:latin typeface="Arial" charset="0"/>
              </a:rPr>
              <a:t>empty hopes</a:t>
            </a:r>
            <a:r>
              <a:rPr lang="fr-CA" sz="2000" smtClean="0">
                <a:latin typeface="Arial" charset="0"/>
              </a:rPr>
              <a:t> like this, it suddenly leaps away and leaves him, abandoning him to be tempted either by the demon of pride or by the demon of gloominess, which brings on thoughts contrary to the previous hopes </a:t>
            </a:r>
          </a:p>
          <a:p>
            <a:pPr eaLnBrk="1" hangingPunct="1">
              <a:buFont typeface="Wingdings" pitchFamily="2" charset="2"/>
              <a:buNone/>
            </a:pPr>
            <a:r>
              <a:rPr lang="fr-CA" sz="2000" smtClean="0">
                <a:latin typeface="Arial" charset="0"/>
              </a:rPr>
              <a:t>	Sometimes it also hands over to the demon of sexual immorality the man who, a moment before, was being carried off forcibly to be made a holy priest.</a:t>
            </a:r>
            <a:endParaRPr lang="fr-FR" sz="200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420ABD36-3F80-477B-80BE-44088AC88633}" type="slidenum">
              <a:rPr lang="fr-FR"/>
              <a:pPr>
                <a:defRPr/>
              </a:pPr>
              <a:t>8</a:t>
            </a:fld>
            <a:endParaRPr lang="fr-FR"/>
          </a:p>
        </p:txBody>
      </p:sp>
      <p:sp>
        <p:nvSpPr>
          <p:cNvPr id="29698"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latin typeface="Arial" charset="0"/>
              </a:rPr>
              <a:t>1.1 EVAGRIUS - PRAKTIKOS</a:t>
            </a:r>
          </a:p>
        </p:txBody>
      </p:sp>
      <p:sp>
        <p:nvSpPr>
          <p:cNvPr id="3" name="Espace réservé du contenu 2"/>
          <p:cNvSpPr>
            <a:spLocks noGrp="1"/>
          </p:cNvSpPr>
          <p:nvPr>
            <p:ph sz="quarter" idx="1"/>
          </p:nvPr>
        </p:nvSpPr>
        <p:spPr>
          <a:xfrm>
            <a:off x="457200" y="1600200"/>
            <a:ext cx="7467600" cy="4873625"/>
          </a:xfrm>
        </p:spPr>
        <p:txBody>
          <a:bodyPr>
            <a:normAutofit/>
          </a:bodyPr>
          <a:lstStyle/>
          <a:p>
            <a:pPr eaLnBrk="1" hangingPunct="1">
              <a:lnSpc>
                <a:spcPct val="90000"/>
              </a:lnSpc>
              <a:buFont typeface="Wingdings" pitchFamily="2" charset="2"/>
              <a:buNone/>
              <a:defRPr/>
            </a:pPr>
            <a:r>
              <a:rPr lang="en-US" sz="2000" b="1" smtClean="0">
                <a:latin typeface="Arial" charset="0"/>
              </a:rPr>
              <a:t>30.</a:t>
            </a:r>
            <a:r>
              <a:rPr lang="en-US" sz="2000" smtClean="0">
                <a:latin typeface="Arial" charset="0"/>
              </a:rPr>
              <a:t>  IT is </a:t>
            </a:r>
            <a:r>
              <a:rPr lang="en-US" sz="2000" b="1" smtClean="0">
                <a:effectLst>
                  <a:outerShdw blurRad="38100" dist="38100" dir="2700000" algn="tl">
                    <a:srgbClr val="C0C0C0"/>
                  </a:outerShdw>
                </a:effectLst>
                <a:latin typeface="Arial" charset="0"/>
              </a:rPr>
              <a:t>difficult to escape </a:t>
            </a:r>
            <a:r>
              <a:rPr lang="en-US" sz="2000" smtClean="0">
                <a:latin typeface="Arial" charset="0"/>
              </a:rPr>
              <a:t>the [tempting-]thought [</a:t>
            </a:r>
            <a:r>
              <a:rPr lang="en-US" sz="2000" i="1" smtClean="0">
                <a:latin typeface="Arial" charset="0"/>
              </a:rPr>
              <a:t>logismos</a:t>
            </a:r>
            <a:r>
              <a:rPr lang="en-US" sz="2000" smtClean="0">
                <a:latin typeface="Arial" charset="0"/>
              </a:rPr>
              <a:t>] of vainglory, because </a:t>
            </a:r>
            <a:r>
              <a:rPr lang="en-US" sz="2000" b="1" smtClean="0">
                <a:effectLst>
                  <a:outerShdw blurRad="38100" dist="38100" dir="2700000" algn="tl">
                    <a:srgbClr val="C0C0C0"/>
                  </a:outerShdw>
                </a:effectLst>
                <a:latin typeface="Arial" charset="0"/>
              </a:rPr>
              <a:t>whatever you do to subjugate it becomes the occasion for renewed vainglory.</a:t>
            </a:r>
            <a:r>
              <a:rPr lang="en-US" sz="2000" smtClean="0">
                <a:latin typeface="Arial" charset="0"/>
              </a:rPr>
              <a:t> Our proper thoughts (</a:t>
            </a:r>
            <a:r>
              <a:rPr lang="en-US" sz="2000" i="1" smtClean="0">
                <a:latin typeface="Arial" charset="0"/>
              </a:rPr>
              <a:t>logismoi</a:t>
            </a:r>
            <a:r>
              <a:rPr lang="en-US" sz="2000" smtClean="0">
                <a:latin typeface="Arial" charset="0"/>
              </a:rPr>
              <a:t>) are not all opposed by the demons; some of them are opposed by our own individual vices.</a:t>
            </a:r>
          </a:p>
          <a:p>
            <a:pPr eaLnBrk="1" hangingPunct="1">
              <a:lnSpc>
                <a:spcPct val="90000"/>
              </a:lnSpc>
              <a:buFont typeface="Wingdings" pitchFamily="2" charset="2"/>
              <a:buNone/>
              <a:defRPr/>
            </a:pPr>
            <a:endParaRPr lang="en-US" sz="2000" smtClean="0">
              <a:latin typeface="Arial" charset="0"/>
            </a:endParaRPr>
          </a:p>
          <a:p>
            <a:pPr eaLnBrk="1" hangingPunct="1">
              <a:lnSpc>
                <a:spcPct val="90000"/>
              </a:lnSpc>
              <a:buFont typeface="Wingdings" pitchFamily="2" charset="2"/>
              <a:buNone/>
              <a:defRPr/>
            </a:pPr>
            <a:r>
              <a:rPr lang="en-US" sz="2000" b="1" smtClean="0">
                <a:latin typeface="Arial" charset="0"/>
              </a:rPr>
              <a:t>31.</a:t>
            </a:r>
            <a:r>
              <a:rPr lang="en-US" sz="2000" smtClean="0">
                <a:latin typeface="Arial" charset="0"/>
              </a:rPr>
              <a:t> I HAVE known the demon of vainglory chased away by almost all the other demons; but then when its pursuers failed, it shamelessly approached, proclaiming to the monk how great [the monk’s] virtues are.</a:t>
            </a:r>
          </a:p>
          <a:p>
            <a:pPr eaLnBrk="1" hangingPunct="1">
              <a:lnSpc>
                <a:spcPct val="90000"/>
              </a:lnSpc>
              <a:defRPr/>
            </a:pPr>
            <a:endParaRPr lang="en-US" sz="2000" smtClean="0">
              <a:latin typeface="Arial" charset="0"/>
            </a:endParaRPr>
          </a:p>
          <a:p>
            <a:pPr eaLnBrk="1" hangingPunct="1">
              <a:lnSpc>
                <a:spcPct val="90000"/>
              </a:lnSpc>
              <a:defRPr/>
            </a:pPr>
            <a:endParaRPr lang="fr-F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8"/>
          <p:cNvSpPr>
            <a:spLocks noGrp="1"/>
          </p:cNvSpPr>
          <p:nvPr>
            <p:ph type="sldNum" sz="quarter" idx="11"/>
          </p:nvPr>
        </p:nvSpPr>
        <p:spPr/>
        <p:txBody>
          <a:bodyPr/>
          <a:lstStyle/>
          <a:p>
            <a:pPr>
              <a:defRPr/>
            </a:pPr>
            <a:fld id="{3EE0252E-FCC3-4DC9-A8D7-ED4CFB23EE86}" type="slidenum">
              <a:rPr lang="fr-FR"/>
              <a:pPr>
                <a:defRPr/>
              </a:pPr>
              <a:t>9</a:t>
            </a:fld>
            <a:endParaRPr lang="fr-FR"/>
          </a:p>
        </p:txBody>
      </p:sp>
      <p:sp>
        <p:nvSpPr>
          <p:cNvPr id="31746" name="Titr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fr-FR" sz="2400" cap="none" smtClean="0"/>
              <a:t>1.1 EVAGRIUS - PRAKTIKOS</a:t>
            </a:r>
          </a:p>
        </p:txBody>
      </p:sp>
      <p:sp>
        <p:nvSpPr>
          <p:cNvPr id="31747" name="Espace réservé du contenu 2"/>
          <p:cNvSpPr>
            <a:spLocks noGrp="1"/>
          </p:cNvSpPr>
          <p:nvPr>
            <p:ph sz="quarter" idx="1"/>
          </p:nvPr>
        </p:nvSpPr>
        <p:spPr>
          <a:xfrm>
            <a:off x="457200" y="1600200"/>
            <a:ext cx="7467600" cy="4873625"/>
          </a:xfrm>
        </p:spPr>
        <p:txBody>
          <a:bodyPr/>
          <a:lstStyle/>
          <a:p>
            <a:pPr eaLnBrk="1" hangingPunct="1">
              <a:lnSpc>
                <a:spcPct val="80000"/>
              </a:lnSpc>
              <a:buFont typeface="Wingdings" pitchFamily="2" charset="2"/>
              <a:buNone/>
            </a:pPr>
            <a:r>
              <a:rPr lang="en-US" sz="2000" b="1" smtClean="0">
                <a:latin typeface="Arial" charset="0"/>
              </a:rPr>
              <a:t>32. </a:t>
            </a:r>
            <a:r>
              <a:rPr lang="en-US" sz="2000" smtClean="0">
                <a:latin typeface="Arial" charset="0"/>
              </a:rPr>
              <a:t>ONE who has reached knowledge and harvested the pleasure it brings will no longer be persuaded by the demon of vainglory offering him all the pleasures of the world. What could it promise him that would be better than spiritual contemplation? But to the degree that we have not tasted the savor of knowledge, we should eagerly engage in the ascetical life [</a:t>
            </a:r>
            <a:r>
              <a:rPr lang="en-US" sz="2000" i="1" smtClean="0">
                <a:latin typeface="Arial" charset="0"/>
              </a:rPr>
              <a:t>praktikē</a:t>
            </a:r>
            <a:r>
              <a:rPr lang="en-US" sz="2000" smtClean="0">
                <a:latin typeface="Arial" charset="0"/>
              </a:rPr>
              <a:t>], demonstrating to God our goal: namely, that we do everything for the sake of knowledge of him.</a:t>
            </a:r>
          </a:p>
          <a:p>
            <a:pPr eaLnBrk="1" hangingPunct="1">
              <a:lnSpc>
                <a:spcPct val="80000"/>
              </a:lnSpc>
              <a:buFont typeface="Wingdings" pitchFamily="2" charset="2"/>
              <a:buNone/>
            </a:pPr>
            <a:endParaRPr lang="en-US" sz="2000" smtClean="0">
              <a:latin typeface="Arial" charset="0"/>
            </a:endParaRPr>
          </a:p>
          <a:p>
            <a:pPr eaLnBrk="1" hangingPunct="1">
              <a:lnSpc>
                <a:spcPct val="80000"/>
              </a:lnSpc>
              <a:buFont typeface="Wingdings" pitchFamily="2" charset="2"/>
              <a:buNone/>
            </a:pPr>
            <a:r>
              <a:rPr lang="en-US" sz="2000" b="1" smtClean="0">
                <a:latin typeface="Arial" charset="0"/>
              </a:rPr>
              <a:t>33.</a:t>
            </a:r>
            <a:r>
              <a:rPr lang="en-US" sz="2000" smtClean="0">
                <a:latin typeface="Arial" charset="0"/>
              </a:rPr>
              <a:t> RECALL your former life and your old transgressions, and how when you were subject to passions you crossed over to </a:t>
            </a:r>
            <a:r>
              <a:rPr lang="en-US" sz="2000" i="1" smtClean="0">
                <a:latin typeface="Arial" charset="0"/>
              </a:rPr>
              <a:t>apatheia </a:t>
            </a:r>
            <a:r>
              <a:rPr lang="en-US" sz="2000" smtClean="0">
                <a:latin typeface="Arial" charset="0"/>
              </a:rPr>
              <a:t>by the mercy of Christ; and how you then left the world that had humiliated you so often and in so many ways. </a:t>
            </a:r>
          </a:p>
          <a:p>
            <a:pPr eaLnBrk="1" hangingPunct="1">
              <a:lnSpc>
                <a:spcPct val="80000"/>
              </a:lnSpc>
            </a:pPr>
            <a:endParaRPr lang="fr-FR" sz="2000" smtClean="0">
              <a:latin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2238</TotalTime>
  <Words>4574</Words>
  <Application>Microsoft Office PowerPoint</Application>
  <PresentationFormat>On-screen Show (4:3)</PresentationFormat>
  <Paragraphs>348</Paragraphs>
  <Slides>30</Slides>
  <Notes>24</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30</vt:i4>
      </vt:variant>
    </vt:vector>
  </HeadingPairs>
  <TitlesOfParts>
    <vt:vector size="42" baseType="lpstr">
      <vt:lpstr>Arial</vt:lpstr>
      <vt:lpstr>Century Schoolbook</vt:lpstr>
      <vt:lpstr>Wingdings</vt:lpstr>
      <vt:lpstr>Wingdings 2</vt:lpstr>
      <vt:lpstr>Calibri</vt:lpstr>
      <vt:lpstr>Oriel</vt:lpstr>
      <vt:lpstr>Oriel</vt:lpstr>
      <vt:lpstr>Oriel</vt:lpstr>
      <vt:lpstr>Oriel</vt:lpstr>
      <vt:lpstr>Oriel</vt:lpstr>
      <vt:lpstr>Oriel</vt:lpstr>
      <vt:lpstr>Oriel</vt:lpstr>
      <vt:lpstr>VAINGLORY </vt:lpstr>
      <vt:lpstr>PLAN</vt:lpstr>
      <vt:lpstr>1.1 EVAGRIUS</vt:lpstr>
      <vt:lpstr>1.1 TYPES OF VAINGLORY</vt:lpstr>
      <vt:lpstr>A FEW DEFINITIONS… </vt:lpstr>
      <vt:lpstr>1.1 EVAGRIUS - PRAKTIKOS</vt:lpstr>
      <vt:lpstr>1.1 EVAGRIUS - PRAKTIKOS</vt:lpstr>
      <vt:lpstr>1.1 EVAGRIUS - PRAKTIKOS</vt:lpstr>
      <vt:lpstr>1.1 EVAGRIUS - PRAKTIKOS</vt:lpstr>
      <vt:lpstr>1.1 EVAGRIUS - PRAKTIKOS</vt:lpstr>
      <vt:lpstr>1.1 EVAGRIUS - PRAKTIKOS</vt:lpstr>
      <vt:lpstr>1.1 EVAGRIUS – PERI LOGISMON</vt:lpstr>
      <vt:lpstr>1.2 ST JOHN CASSIAN – BOOK XI OF THE SPIRIT OF VAINGLORY</vt:lpstr>
      <vt:lpstr>WHY ARE EVAGRIUS AND CASSIAN’S TEACHINGS STILL RELEVANT IN OUR MODERN TIMES? </vt:lpstr>
      <vt:lpstr>2.1 HOW THE TEACHINGS ARE STILL RELEVANT TODAY</vt:lpstr>
      <vt:lpstr>2.2 DANGERS OF VAINGLORY</vt:lpstr>
      <vt:lpstr>2.2 DANGERS OF VAINGLORY</vt:lpstr>
      <vt:lpstr>2.2 DANGERS OF VAINGLORY</vt:lpstr>
      <vt:lpstr>HOW CAN WE OVERCOME VAINGLORY?</vt:lpstr>
      <vt:lpstr>3.1 EVAGRIUS – RESISTING THE EIGHT LOGISMOI</vt:lpstr>
      <vt:lpstr>3.2 REMEDIES FOR OVERCOMING VAINGLORY </vt:lpstr>
      <vt:lpstr>3.3 REMEDIES (CONT.)</vt:lpstr>
      <vt:lpstr>3.4 MORE REMEDIES…</vt:lpstr>
      <vt:lpstr>3.4 MORE REMEDIES...</vt:lpstr>
      <vt:lpstr>3.4 MORE REMEDIES...</vt:lpstr>
      <vt:lpstr>3.4 MORE REMEDIES...</vt:lpstr>
      <vt:lpstr>SUMMARY ON OVERCOMING VAINGLORY</vt:lpstr>
      <vt:lpstr>POINTS TO PONDER</vt:lpstr>
      <vt:lpstr>BIBLIOGRAPHY</vt:lpstr>
      <vt:lpstr>BIBLIOGRAPHY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Vainglory</dc:title>
  <dc:creator>ISABELLE</dc:creator>
  <cp:lastModifiedBy>cotehods</cp:lastModifiedBy>
  <cp:revision>28</cp:revision>
  <dcterms:created xsi:type="dcterms:W3CDTF">2011-07-26T15:40:12Z</dcterms:created>
  <dcterms:modified xsi:type="dcterms:W3CDTF">2011-07-28T18:37:04Z</dcterms:modified>
</cp:coreProperties>
</file>